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notesMasterIdLst>
    <p:notesMasterId r:id="rId99"/>
  </p:notesMasterIdLst>
  <p:sldIdLst>
    <p:sldId id="299" r:id="rId2"/>
    <p:sldId id="317" r:id="rId3"/>
    <p:sldId id="388" r:id="rId4"/>
    <p:sldId id="389" r:id="rId5"/>
    <p:sldId id="319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31" r:id="rId15"/>
    <p:sldId id="280" r:id="rId16"/>
    <p:sldId id="282" r:id="rId17"/>
    <p:sldId id="281" r:id="rId18"/>
    <p:sldId id="333" r:id="rId19"/>
    <p:sldId id="332" r:id="rId20"/>
    <p:sldId id="261" r:id="rId21"/>
    <p:sldId id="278" r:id="rId22"/>
    <p:sldId id="277" r:id="rId23"/>
    <p:sldId id="279" r:id="rId24"/>
    <p:sldId id="289" r:id="rId25"/>
    <p:sldId id="266" r:id="rId26"/>
    <p:sldId id="334" r:id="rId27"/>
    <p:sldId id="300" r:id="rId28"/>
    <p:sldId id="293" r:id="rId29"/>
    <p:sldId id="335" r:id="rId30"/>
    <p:sldId id="336" r:id="rId31"/>
    <p:sldId id="283" r:id="rId32"/>
    <p:sldId id="338" r:id="rId33"/>
    <p:sldId id="298" r:id="rId34"/>
    <p:sldId id="337" r:id="rId35"/>
    <p:sldId id="292" r:id="rId36"/>
    <p:sldId id="296" r:id="rId37"/>
    <p:sldId id="339" r:id="rId38"/>
    <p:sldId id="263" r:id="rId39"/>
    <p:sldId id="343" r:id="rId40"/>
    <p:sldId id="340" r:id="rId41"/>
    <p:sldId id="265" r:id="rId42"/>
    <p:sldId id="287" r:id="rId43"/>
    <p:sldId id="341" r:id="rId44"/>
    <p:sldId id="342" r:id="rId45"/>
    <p:sldId id="344" r:id="rId46"/>
    <p:sldId id="345" r:id="rId47"/>
    <p:sldId id="346" r:id="rId48"/>
    <p:sldId id="347" r:id="rId49"/>
    <p:sldId id="349" r:id="rId50"/>
    <p:sldId id="348" r:id="rId51"/>
    <p:sldId id="285" r:id="rId52"/>
    <p:sldId id="390" r:id="rId53"/>
    <p:sldId id="350" r:id="rId54"/>
    <p:sldId id="351" r:id="rId55"/>
    <p:sldId id="352" r:id="rId56"/>
    <p:sldId id="356" r:id="rId57"/>
    <p:sldId id="359" r:id="rId58"/>
    <p:sldId id="357" r:id="rId59"/>
    <p:sldId id="358" r:id="rId60"/>
    <p:sldId id="353" r:id="rId61"/>
    <p:sldId id="391" r:id="rId62"/>
    <p:sldId id="368" r:id="rId63"/>
    <p:sldId id="360" r:id="rId64"/>
    <p:sldId id="354" r:id="rId65"/>
    <p:sldId id="355" r:id="rId66"/>
    <p:sldId id="361" r:id="rId67"/>
    <p:sldId id="362" r:id="rId68"/>
    <p:sldId id="365" r:id="rId69"/>
    <p:sldId id="363" r:id="rId70"/>
    <p:sldId id="382" r:id="rId71"/>
    <p:sldId id="369" r:id="rId72"/>
    <p:sldId id="311" r:id="rId73"/>
    <p:sldId id="364" r:id="rId74"/>
    <p:sldId id="290" r:id="rId75"/>
    <p:sldId id="366" r:id="rId76"/>
    <p:sldId id="367" r:id="rId77"/>
    <p:sldId id="381" r:id="rId78"/>
    <p:sldId id="370" r:id="rId79"/>
    <p:sldId id="271" r:id="rId80"/>
    <p:sldId id="371" r:id="rId81"/>
    <p:sldId id="273" r:id="rId82"/>
    <p:sldId id="372" r:id="rId83"/>
    <p:sldId id="373" r:id="rId84"/>
    <p:sldId id="374" r:id="rId85"/>
    <p:sldId id="375" r:id="rId86"/>
    <p:sldId id="276" r:id="rId87"/>
    <p:sldId id="378" r:id="rId88"/>
    <p:sldId id="379" r:id="rId89"/>
    <p:sldId id="380" r:id="rId90"/>
    <p:sldId id="383" r:id="rId91"/>
    <p:sldId id="306" r:id="rId92"/>
    <p:sldId id="307" r:id="rId93"/>
    <p:sldId id="313" r:id="rId94"/>
    <p:sldId id="314" r:id="rId95"/>
    <p:sldId id="315" r:id="rId96"/>
    <p:sldId id="316" r:id="rId97"/>
    <p:sldId id="312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1" autoAdjust="0"/>
  </p:normalViewPr>
  <p:slideViewPr>
    <p:cSldViewPr snapToGrid="0">
      <p:cViewPr varScale="1">
        <p:scale>
          <a:sx n="72" d="100"/>
          <a:sy n="72" d="100"/>
        </p:scale>
        <p:origin x="216" y="-108"/>
      </p:cViewPr>
      <p:guideLst/>
    </p:cSldViewPr>
  </p:slideViewPr>
  <p:outlineViewPr>
    <p:cViewPr>
      <p:scale>
        <a:sx n="33" d="100"/>
        <a:sy n="33" d="100"/>
      </p:scale>
      <p:origin x="0" y="-258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1D2F0-906C-43FA-922D-04896A1985F2}" type="datetimeFigureOut">
              <a:rPr lang="zh-TW" altLang="en-US" smtClean="0"/>
              <a:t>2020/3/20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EFD7-307C-4311-B88B-9FB4C0F1EC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62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EFD7-307C-4311-B88B-9FB4C0F1EC7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35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alert,html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EFD7-307C-4311-B88B-9FB4C0F1EC73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61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EFD7-307C-4311-B88B-9FB4C0F1EC73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2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prompt_get.html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EFD7-307C-4311-B88B-9FB4C0F1EC73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26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pratice5_dataType.html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EFD7-307C-4311-B88B-9FB4C0F1EC73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64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-1588" y="540130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2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21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3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65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3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75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75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86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1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5410022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5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章節內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08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X-X章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08721"/>
            <a:ext cx="10972800" cy="738957"/>
          </a:xfrm>
        </p:spPr>
        <p:txBody>
          <a:bodyPr/>
          <a:lstStyle>
            <a:lvl1pPr algn="just">
              <a:defRPr kumimoji="0" lang="zh-TW" altLang="en-US" sz="3200" b="1" u="none" kern="1200" baseline="0" dirty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47678"/>
            <a:ext cx="10972800" cy="4525963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7A51-83EA-41EA-97D0-EB083F6A2A11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8085-1D23-44C4-BA75-1A4AB13D251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747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X-X章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623392" y="908720"/>
            <a:ext cx="11055019" cy="639762"/>
          </a:xfrm>
        </p:spPr>
        <p:txBody>
          <a:bodyPr anchor="b"/>
          <a:lstStyle>
            <a:lvl1pPr marL="0" indent="0">
              <a:buNone/>
              <a:defRPr kumimoji="0" lang="zh-TW" altLang="en-US" sz="2800" b="1" u="none" kern="1200" baseline="0" noProof="0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2020/3/20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616848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0" name="圖片 9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版面配置區 4"/>
          <p:cNvSpPr>
            <a:spLocks noGrp="1"/>
          </p:cNvSpPr>
          <p:nvPr>
            <p:ph type="body" sz="quarter" idx="17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359742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X-X章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08721"/>
            <a:ext cx="10972800" cy="810965"/>
          </a:xfrm>
        </p:spPr>
        <p:txBody>
          <a:bodyPr/>
          <a:lstStyle>
            <a:lvl1pPr algn="just">
              <a:defRPr kumimoji="0" lang="zh-TW" altLang="en-US" sz="3200" b="1" u="none" kern="1200" baseline="0" dirty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609600" y="1575669"/>
            <a:ext cx="11055019" cy="639762"/>
          </a:xfrm>
        </p:spPr>
        <p:txBody>
          <a:bodyPr anchor="b"/>
          <a:lstStyle>
            <a:lvl1pPr marL="0" indent="0">
              <a:buNone/>
              <a:defRPr kumimoji="0" lang="zh-TW" altLang="en-US" sz="2800" b="1" u="none" kern="1200" baseline="0" noProof="0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2020/3/20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09600" y="2204864"/>
            <a:ext cx="10972800" cy="3968776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0" name="圖片 9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版面配置區 4"/>
          <p:cNvSpPr>
            <a:spLocks noGrp="1"/>
          </p:cNvSpPr>
          <p:nvPr>
            <p:ph type="body" sz="quarter" idx="17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  <p:extLst>
      <p:ext uri="{BB962C8B-B14F-4D97-AF65-F5344CB8AC3E}">
        <p14:creationId xmlns:p14="http://schemas.microsoft.com/office/powerpoint/2010/main" val="94374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文_單欄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6964" cy="6876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528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21981" y="6487475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947" y="6499860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45631E-267F-4B98-8711-015E167954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327" y="228601"/>
            <a:ext cx="11520000" cy="809926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13"/>
          </p:nvPr>
        </p:nvSpPr>
        <p:spPr>
          <a:xfrm>
            <a:off x="474811" y="1094726"/>
            <a:ext cx="11242379" cy="5039999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774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內文_兩欄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32000" cy="69065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528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21981" y="6487475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947" y="6499860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45631E-267F-4B98-8711-015E167954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327" y="228601"/>
            <a:ext cx="11520000" cy="809926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13"/>
          </p:nvPr>
        </p:nvSpPr>
        <p:spPr>
          <a:xfrm>
            <a:off x="465690" y="1094726"/>
            <a:ext cx="5579637" cy="5039999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4"/>
          </p:nvPr>
        </p:nvSpPr>
        <p:spPr>
          <a:xfrm>
            <a:off x="6128432" y="1094725"/>
            <a:ext cx="5579637" cy="5039999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7" name="內容版面配置區 5"/>
          <p:cNvSpPr>
            <a:spLocks noGrp="1"/>
          </p:cNvSpPr>
          <p:nvPr>
            <p:ph sz="quarter" idx="15"/>
          </p:nvPr>
        </p:nvSpPr>
        <p:spPr>
          <a:xfrm>
            <a:off x="8982075" y="6453188"/>
            <a:ext cx="3209925" cy="423862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880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6" y="-95250"/>
            <a:ext cx="12188825" cy="71610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528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21981" y="6487475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947" y="6499860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45631E-267F-4B98-8711-015E167954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327" y="228601"/>
            <a:ext cx="11520000" cy="809926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13"/>
          </p:nvPr>
        </p:nvSpPr>
        <p:spPr>
          <a:xfrm>
            <a:off x="465690" y="1094726"/>
            <a:ext cx="5579637" cy="5039999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4"/>
          </p:nvPr>
        </p:nvSpPr>
        <p:spPr>
          <a:xfrm>
            <a:off x="6128432" y="1094725"/>
            <a:ext cx="5579637" cy="5039999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14340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內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21471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06" y="1237867"/>
            <a:ext cx="11240588" cy="455333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36040" y="6429573"/>
            <a:ext cx="3599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dirty="0"/>
              <a:t>參考檔案</a:t>
            </a:r>
            <a:r>
              <a:rPr lang="en-US" altLang="zh-TW" sz="1400" dirty="0"/>
              <a:t>.html</a:t>
            </a:r>
            <a:endParaRPr lang="zh-TW" altLang="en-US" sz="1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8600" y="154812"/>
            <a:ext cx="11734800" cy="8602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ln w="3175" cmpd="sng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947" y="6499860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45631E-267F-4B98-8711-015E167954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64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2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61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55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schools.com/js/js_reserved.asp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developer.mozilla.org/zh-TW/docs/Web/JavaScript/Reference/Operators/Operator_Precedence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b="1" dirty="0"/>
              <a:t>JavaScript </a:t>
            </a:r>
            <a:r>
              <a:rPr lang="zh-TW" altLang="en-US" sz="4800" b="1" dirty="0"/>
              <a:t>基本語法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25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物件與特性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474812" y="1094726"/>
            <a:ext cx="5593480" cy="5039999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在電腦的世界對於實體物品，並沒有任何預先定義的概念，需透過程式設計師給予電腦這樣的定義，以下我們以物件為例：</a:t>
            </a:r>
            <a:endParaRPr lang="en-US" altLang="zh-TW" dirty="0"/>
          </a:p>
          <a:p>
            <a:r>
              <a:rPr lang="zh-TW" altLang="en-US" dirty="0"/>
              <a:t>物件</a:t>
            </a:r>
            <a:endParaRPr lang="en-US" altLang="zh-TW" dirty="0"/>
          </a:p>
          <a:p>
            <a:pPr lvl="1"/>
            <a:r>
              <a:rPr lang="zh-TW" altLang="en-US" dirty="0"/>
              <a:t>在程式設計當中，每個具體的物品都是以</a:t>
            </a:r>
            <a:r>
              <a:rPr lang="en-US" altLang="zh-TW" dirty="0"/>
              <a:t>”</a:t>
            </a:r>
            <a:r>
              <a:rPr lang="zh-TW" altLang="en-US" dirty="0"/>
              <a:t>物件</a:t>
            </a:r>
            <a:r>
              <a:rPr lang="en-US" altLang="zh-TW" dirty="0"/>
              <a:t>“</a:t>
            </a:r>
            <a:r>
              <a:rPr lang="zh-TW" altLang="en-US" dirty="0"/>
              <a:t>的方式呈現，這邊的例子，每台汽車就是個物件，而組成這台車的每個零件也是個物件</a:t>
            </a:r>
            <a:endParaRPr lang="en-US" altLang="zh-TW" dirty="0"/>
          </a:p>
          <a:p>
            <a:r>
              <a:rPr lang="zh-TW" altLang="en-US" dirty="0"/>
              <a:t>每個物件都有自己的</a:t>
            </a:r>
            <a:endParaRPr lang="en-US" altLang="zh-TW" dirty="0"/>
          </a:p>
          <a:p>
            <a:pPr lvl="1"/>
            <a:r>
              <a:rPr lang="zh-TW" altLang="en-US" dirty="0"/>
              <a:t>特性</a:t>
            </a:r>
            <a:r>
              <a:rPr lang="en-US" altLang="zh-TW" dirty="0"/>
              <a:t>(</a:t>
            </a:r>
            <a:r>
              <a:rPr lang="zh-TW" altLang="en-US" dirty="0"/>
              <a:t>代表事物的特徵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每個物件都有自己的特色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顏色、樣式、</a:t>
            </a:r>
            <a:r>
              <a:rPr lang="en-US" altLang="zh-TW" dirty="0"/>
              <a:t>CC</a:t>
            </a:r>
            <a:r>
              <a:rPr lang="zh-TW" altLang="en-US" dirty="0"/>
              <a:t>數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每個特性都有它的名稱跟值，</a:t>
            </a:r>
            <a:r>
              <a:rPr lang="en-US" altLang="zh-TW" dirty="0"/>
              <a:t>(</a:t>
            </a:r>
            <a:r>
              <a:rPr lang="zh-TW" altLang="en-US" dirty="0"/>
              <a:t>例如：顏色</a:t>
            </a:r>
            <a:r>
              <a:rPr lang="en-US" altLang="zh-TW" dirty="0"/>
              <a:t>==</a:t>
            </a:r>
            <a:r>
              <a:rPr lang="zh-TW" altLang="en-US" dirty="0"/>
              <a:t>紅色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事件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endParaRPr lang="en-US" altLang="zh-TW" dirty="0"/>
          </a:p>
        </p:txBody>
      </p:sp>
      <p:pic>
        <p:nvPicPr>
          <p:cNvPr id="1026" name="Picture 2" descr="ãæ±½è» åç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234" y="831273"/>
            <a:ext cx="3825783" cy="26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è³è¸è» åç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234" y="3632607"/>
            <a:ext cx="3825783" cy="28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75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物件與特性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ãæ±½è» åç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84" y="3503807"/>
            <a:ext cx="4110699" cy="28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è³è¸è» åç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42" y="3503807"/>
            <a:ext cx="3825783" cy="28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37085"/>
              </p:ext>
            </p:extLst>
          </p:nvPr>
        </p:nvGraphicFramePr>
        <p:xfrm>
          <a:off x="2070220" y="1333147"/>
          <a:ext cx="3527136" cy="183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7136">
                  <a:extLst>
                    <a:ext uri="{9D8B030D-6E8A-4147-A177-3AD203B41FA5}">
                      <a16:colId xmlns:a16="http://schemas.microsoft.com/office/drawing/2014/main" val="98915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物件類型：汽車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1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特性：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載客人數：</a:t>
                      </a:r>
                      <a:r>
                        <a:rPr lang="en-US" altLang="zh-TW" dirty="0"/>
                        <a:t>4</a:t>
                      </a:r>
                    </a:p>
                    <a:p>
                      <a:r>
                        <a:rPr lang="zh-TW" altLang="en-US" dirty="0"/>
                        <a:t>輪子數量：</a:t>
                      </a:r>
                      <a:r>
                        <a:rPr lang="en-US" altLang="zh-TW" dirty="0"/>
                        <a:t>4</a:t>
                      </a:r>
                    </a:p>
                    <a:p>
                      <a:r>
                        <a:rPr lang="zh-TW" altLang="en-US" dirty="0"/>
                        <a:t>車重：</a:t>
                      </a:r>
                      <a:r>
                        <a:rPr lang="en-US" altLang="zh-TW" dirty="0"/>
                        <a:t>200KG</a:t>
                      </a:r>
                    </a:p>
                    <a:p>
                      <a:r>
                        <a:rPr lang="zh-TW" altLang="en-US" dirty="0"/>
                        <a:t>燃料：汽油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6127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2275"/>
              </p:ext>
            </p:extLst>
          </p:nvPr>
        </p:nvGraphicFramePr>
        <p:xfrm>
          <a:off x="6968366" y="1333147"/>
          <a:ext cx="3527136" cy="183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7136">
                  <a:extLst>
                    <a:ext uri="{9D8B030D-6E8A-4147-A177-3AD203B41FA5}">
                      <a16:colId xmlns:a16="http://schemas.microsoft.com/office/drawing/2014/main" val="98915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物件類型：腳踏車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1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特性：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載客人數：</a:t>
                      </a:r>
                      <a:r>
                        <a:rPr lang="en-US" altLang="zh-TW" dirty="0"/>
                        <a:t>1</a:t>
                      </a:r>
                    </a:p>
                    <a:p>
                      <a:r>
                        <a:rPr lang="zh-TW" altLang="en-US" dirty="0"/>
                        <a:t>輪子數量：</a:t>
                      </a:r>
                      <a:r>
                        <a:rPr lang="en-US" altLang="zh-TW" dirty="0"/>
                        <a:t>2</a:t>
                      </a:r>
                    </a:p>
                    <a:p>
                      <a:r>
                        <a:rPr lang="zh-TW" altLang="en-US" dirty="0"/>
                        <a:t>車重：</a:t>
                      </a:r>
                      <a:r>
                        <a:rPr lang="en-US" altLang="zh-TW" dirty="0"/>
                        <a:t>5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KG</a:t>
                      </a:r>
                    </a:p>
                    <a:p>
                      <a:r>
                        <a:rPr lang="zh-TW" altLang="en-US" dirty="0"/>
                        <a:t>燃料：雙腳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6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30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事件</a:t>
            </a:r>
            <a:r>
              <a:rPr lang="en-US" altLang="zh-TW" dirty="0"/>
              <a:t>(Event)</a:t>
            </a:r>
            <a:r>
              <a:rPr lang="zh-TW" altLang="en-US" dirty="0"/>
              <a:t>與方法</a:t>
            </a:r>
            <a:r>
              <a:rPr lang="en-US" altLang="zh-TW" dirty="0"/>
              <a:t>(method)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事件</a:t>
            </a:r>
            <a:r>
              <a:rPr lang="en-US" altLang="zh-TW" dirty="0"/>
              <a:t>(Event)</a:t>
            </a:r>
          </a:p>
          <a:p>
            <a:pPr lvl="1"/>
            <a:r>
              <a:rPr lang="zh-TW" altLang="en-US" dirty="0"/>
              <a:t>真實事件當中，人與物件互動，就會改變物件的特性</a:t>
            </a:r>
            <a:r>
              <a:rPr lang="en-US" altLang="zh-TW" dirty="0"/>
              <a:t>(</a:t>
            </a:r>
            <a:r>
              <a:rPr lang="zh-TW" altLang="en-US" dirty="0"/>
              <a:t>例如：踩油門、踩煞車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事件是程式設計師要觸發功能的一把鑰匙，當特定事件發生，就會觸發指定的動作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(method)</a:t>
            </a:r>
          </a:p>
          <a:p>
            <a:pPr lvl="1"/>
            <a:r>
              <a:rPr lang="zh-TW" altLang="en-US" dirty="0"/>
              <a:t>基本上，方法代表的是人類在真實世界中與物件的互動方式</a:t>
            </a:r>
            <a:endParaRPr lang="en-US" altLang="zh-TW" dirty="0"/>
          </a:p>
          <a:p>
            <a:pPr lvl="1"/>
            <a:r>
              <a:rPr lang="zh-TW" altLang="en-US" dirty="0"/>
              <a:t>定義一個方法的程式敘述，包含許多指令，完成指定的任務</a:t>
            </a:r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71506"/>
              </p:ext>
            </p:extLst>
          </p:nvPr>
        </p:nvGraphicFramePr>
        <p:xfrm>
          <a:off x="1342734" y="5342795"/>
          <a:ext cx="5792355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3258742333"/>
                    </a:ext>
                  </a:extLst>
                </a:gridCol>
                <a:gridCol w="3823855">
                  <a:extLst>
                    <a:ext uri="{9D8B030D-6E8A-4147-A177-3AD203B41FA5}">
                      <a16:colId xmlns:a16="http://schemas.microsoft.com/office/drawing/2014/main" val="223839407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物件類型：汽車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6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Changespeed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增加或減少</a:t>
                      </a:r>
                      <a:r>
                        <a:rPr lang="en-US" altLang="zh-TW" dirty="0" err="1"/>
                        <a:t>currentSpeed</a:t>
                      </a:r>
                      <a:r>
                        <a:rPr lang="zh-TW" altLang="en-US" dirty="0"/>
                        <a:t>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9648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48813"/>
              </p:ext>
            </p:extLst>
          </p:nvPr>
        </p:nvGraphicFramePr>
        <p:xfrm>
          <a:off x="1342735" y="2344885"/>
          <a:ext cx="579235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3258742333"/>
                    </a:ext>
                  </a:extLst>
                </a:gridCol>
                <a:gridCol w="3823855">
                  <a:extLst>
                    <a:ext uri="{9D8B030D-6E8A-4147-A177-3AD203B41FA5}">
                      <a16:colId xmlns:a16="http://schemas.microsoft.com/office/drawing/2014/main" val="22383940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物件類型：汽車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6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觸發的情境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brake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駕駛人減速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9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accelerate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駕駛人加速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41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72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137380" y="2556164"/>
            <a:ext cx="9336655" cy="38960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0000" rtlCol="0">
            <a:spAutoFit/>
          </a:bodyPr>
          <a:lstStyle/>
          <a:p>
            <a:pPr algn="ctr"/>
            <a:r>
              <a:rPr lang="zh-TW" altLang="en-US" sz="2000" b="1" dirty="0"/>
              <a:t>物件類型：汽車</a:t>
            </a:r>
            <a:endParaRPr lang="en-US" altLang="zh-TW" sz="2000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en-US" altLang="zh-TW" b="1" dirty="0"/>
          </a:p>
          <a:p>
            <a:pPr algn="ctr"/>
            <a:endParaRPr lang="zh-TW" altLang="en-US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粽合上述所有資訊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電腦用資料在真實生活中建立了實體模型</a:t>
            </a:r>
            <a:endParaRPr lang="en-US" altLang="zh-TW" dirty="0"/>
          </a:p>
          <a:p>
            <a:r>
              <a:rPr lang="zh-TW" altLang="en-US" dirty="0"/>
              <a:t>事件、方法與物件的特性都是有關連的</a:t>
            </a:r>
            <a:endParaRPr lang="en-US" altLang="zh-TW" dirty="0"/>
          </a:p>
          <a:p>
            <a:r>
              <a:rPr lang="zh-TW" altLang="en-US" dirty="0"/>
              <a:t>事件可以觸發方法，而方法可以截取或更新物件的特性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20325"/>
              </p:ext>
            </p:extLst>
          </p:nvPr>
        </p:nvGraphicFramePr>
        <p:xfrm>
          <a:off x="6948054" y="3287051"/>
          <a:ext cx="3273135" cy="30016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73135">
                  <a:extLst>
                    <a:ext uri="{9D8B030D-6E8A-4147-A177-3AD203B41FA5}">
                      <a16:colId xmlns:a16="http://schemas.microsoft.com/office/drawing/2014/main" val="989150257"/>
                    </a:ext>
                  </a:extLst>
                </a:gridCol>
              </a:tblGrid>
              <a:tr h="606986">
                <a:tc>
                  <a:txBody>
                    <a:bodyPr/>
                    <a:lstStyle/>
                    <a:p>
                      <a:r>
                        <a:rPr lang="zh-TW" altLang="en-US" dirty="0"/>
                        <a:t>物件特性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17816"/>
                  </a:ext>
                </a:extLst>
              </a:tr>
              <a:tr h="2394689">
                <a:tc>
                  <a:txBody>
                    <a:bodyPr/>
                    <a:lstStyle/>
                    <a:p>
                      <a:r>
                        <a:rPr lang="zh-TW" altLang="en-US" dirty="0"/>
                        <a:t>特性：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載客人數：</a:t>
                      </a:r>
                      <a:r>
                        <a:rPr lang="en-US" altLang="zh-TW" dirty="0"/>
                        <a:t>4</a:t>
                      </a:r>
                    </a:p>
                    <a:p>
                      <a:r>
                        <a:rPr lang="zh-TW" altLang="en-US" dirty="0"/>
                        <a:t>輪子數量：</a:t>
                      </a:r>
                      <a:r>
                        <a:rPr lang="en-US" altLang="zh-TW" dirty="0"/>
                        <a:t>4</a:t>
                      </a:r>
                    </a:p>
                    <a:p>
                      <a:r>
                        <a:rPr lang="zh-TW" altLang="en-US" dirty="0"/>
                        <a:t>車重：</a:t>
                      </a:r>
                      <a:r>
                        <a:rPr lang="en-US" altLang="zh-TW" dirty="0"/>
                        <a:t>200KG</a:t>
                      </a:r>
                    </a:p>
                    <a:p>
                      <a:r>
                        <a:rPr lang="zh-TW" altLang="en-US" dirty="0"/>
                        <a:t>燃料：汽油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16127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72825"/>
              </p:ext>
            </p:extLst>
          </p:nvPr>
        </p:nvGraphicFramePr>
        <p:xfrm>
          <a:off x="1637074" y="5181286"/>
          <a:ext cx="5044281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4271">
                  <a:extLst>
                    <a:ext uri="{9D8B030D-6E8A-4147-A177-3AD203B41FA5}">
                      <a16:colId xmlns:a16="http://schemas.microsoft.com/office/drawing/2014/main" val="3258742333"/>
                    </a:ext>
                  </a:extLst>
                </a:gridCol>
                <a:gridCol w="3330010">
                  <a:extLst>
                    <a:ext uri="{9D8B030D-6E8A-4147-A177-3AD203B41FA5}">
                      <a16:colId xmlns:a16="http://schemas.microsoft.com/office/drawing/2014/main" val="223839407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6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00B050"/>
                          </a:solidFill>
                        </a:rPr>
                        <a:t>Changespeed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()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0B050"/>
                          </a:solidFill>
                        </a:rPr>
                        <a:t>增加或減少</a:t>
                      </a:r>
                      <a:r>
                        <a:rPr lang="en-US" altLang="zh-TW" dirty="0" err="1">
                          <a:solidFill>
                            <a:srgbClr val="00B050"/>
                          </a:solidFill>
                        </a:rPr>
                        <a:t>currentSpeed</a:t>
                      </a:r>
                      <a:r>
                        <a:rPr lang="zh-TW" altLang="en-US" dirty="0">
                          <a:solidFill>
                            <a:srgbClr val="00B050"/>
                          </a:solidFill>
                        </a:rPr>
                        <a:t>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9648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65509"/>
              </p:ext>
            </p:extLst>
          </p:nvPr>
        </p:nvGraphicFramePr>
        <p:xfrm>
          <a:off x="1637074" y="3271825"/>
          <a:ext cx="5044281" cy="174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0035">
                  <a:extLst>
                    <a:ext uri="{9D8B030D-6E8A-4147-A177-3AD203B41FA5}">
                      <a16:colId xmlns:a16="http://schemas.microsoft.com/office/drawing/2014/main" val="3258742333"/>
                    </a:ext>
                  </a:extLst>
                </a:gridCol>
                <a:gridCol w="1589951">
                  <a:extLst>
                    <a:ext uri="{9D8B030D-6E8A-4147-A177-3AD203B41FA5}">
                      <a16:colId xmlns:a16="http://schemas.microsoft.com/office/drawing/2014/main" val="2238394079"/>
                    </a:ext>
                  </a:extLst>
                </a:gridCol>
                <a:gridCol w="2244295">
                  <a:extLst>
                    <a:ext uri="{9D8B030D-6E8A-4147-A177-3AD203B41FA5}">
                      <a16:colId xmlns:a16="http://schemas.microsoft.com/office/drawing/2014/main" val="2268967336"/>
                    </a:ext>
                  </a:extLst>
                </a:gridCol>
              </a:tblGrid>
              <a:tr h="193106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事件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6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觸發的情境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呼叫方法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brake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070C0"/>
                          </a:solidFill>
                        </a:rPr>
                        <a:t>駕駛人減速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0070C0"/>
                          </a:solidFill>
                        </a:rPr>
                        <a:t>Changespeed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()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9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accelerate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0B050"/>
                          </a:solidFill>
                        </a:rPr>
                        <a:t>駕駛人加速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rgbClr val="00B050"/>
                          </a:solidFill>
                        </a:rPr>
                        <a:t>Changespeed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()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  <a:p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41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29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基本語法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26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的撰寫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是由程式敘述式所組成，一列程式如同英文的一個句子內含多個運算式、運算子或</a:t>
            </a:r>
            <a:r>
              <a:rPr lang="en-US" altLang="zh-TW" dirty="0"/>
              <a:t>JavaScript</a:t>
            </a:r>
            <a:r>
              <a:rPr lang="zh-TW" altLang="en-US" dirty="0"/>
              <a:t>關鍵字</a:t>
            </a:r>
            <a:endParaRPr lang="en-US" altLang="zh-TW" dirty="0"/>
          </a:p>
          <a:p>
            <a:r>
              <a:rPr lang="zh-TW" altLang="en-US" dirty="0"/>
              <a:t>每一行</a:t>
            </a:r>
            <a:r>
              <a:rPr lang="en-US" altLang="zh-TW" dirty="0" err="1"/>
              <a:t>js</a:t>
            </a:r>
            <a:r>
              <a:rPr lang="zh-TW" altLang="en-US" dirty="0"/>
              <a:t>的內容，是以 </a:t>
            </a:r>
            <a:r>
              <a:rPr lang="en-US" altLang="zh-TW" sz="2800" b="1" dirty="0">
                <a:solidFill>
                  <a:srgbClr val="FF0000"/>
                </a:solidFill>
              </a:rPr>
              <a:t>;</a:t>
            </a:r>
            <a:r>
              <a:rPr lang="en-US" altLang="zh-TW" sz="3600" b="1" dirty="0">
                <a:solidFill>
                  <a:srgbClr val="FFFF00"/>
                </a:solidFill>
              </a:rPr>
              <a:t> </a:t>
            </a:r>
            <a:r>
              <a:rPr lang="zh-TW" altLang="en-US" dirty="0"/>
              <a:t>為結束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每一段程式區塊，是由多個敘述市所組成，並且使用 </a:t>
            </a:r>
            <a:r>
              <a:rPr lang="en-US" altLang="zh-TW" sz="3200" dirty="0">
                <a:solidFill>
                  <a:srgbClr val="FF0000"/>
                </a:solidFill>
              </a:rPr>
              <a:t>{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sz="3200" dirty="0">
                <a:solidFill>
                  <a:srgbClr val="FF0000"/>
                </a:solidFill>
              </a:rPr>
              <a:t>}</a:t>
            </a:r>
            <a:r>
              <a:rPr lang="en-US" altLang="zh-TW" dirty="0"/>
              <a:t> </a:t>
            </a:r>
            <a:r>
              <a:rPr lang="zh-TW" altLang="en-US" dirty="0"/>
              <a:t>包圍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45" y="2648777"/>
            <a:ext cx="5876925" cy="91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5" y="4758013"/>
            <a:ext cx="39243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的撰寫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592282" y="1067287"/>
            <a:ext cx="10131425" cy="4276725"/>
          </a:xfrm>
        </p:spPr>
        <p:txBody>
          <a:bodyPr>
            <a:norm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要區分大小寫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b="1" dirty="0"/>
              <a:t>JS</a:t>
            </a:r>
            <a:r>
              <a:rPr lang="zh-TW" altLang="en-US" sz="2000" b="1" dirty="0"/>
              <a:t>的陳述式非常有彈性，但是必須區分大小寫，否則會出現錯誤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對於空白字元，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會自動忽略，以下這個例子來說，所有的變數宣告都將會是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為了讓程式易於閱讀辨識，在撰寫時，請適度的應用縮排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28" y="3209600"/>
            <a:ext cx="2581275" cy="8572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64" y="4653758"/>
            <a:ext cx="5391150" cy="1609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64" y="1987449"/>
            <a:ext cx="4320021" cy="7765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27" y="1987449"/>
            <a:ext cx="3784745" cy="771413"/>
          </a:xfrm>
          <a:prstGeom prst="rect">
            <a:avLst/>
          </a:prstGeom>
        </p:spPr>
      </p:pic>
      <p:sp>
        <p:nvSpPr>
          <p:cNvPr id="9" name="甜甜圈 8"/>
          <p:cNvSpPr/>
          <p:nvPr/>
        </p:nvSpPr>
        <p:spPr>
          <a:xfrm>
            <a:off x="5455652" y="1793268"/>
            <a:ext cx="394854" cy="388360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0" name="十字形 9"/>
          <p:cNvSpPr/>
          <p:nvPr/>
        </p:nvSpPr>
        <p:spPr>
          <a:xfrm rot="2716519">
            <a:off x="9631602" y="1793620"/>
            <a:ext cx="396940" cy="387657"/>
          </a:xfrm>
          <a:prstGeom prst="plus">
            <a:avLst>
              <a:gd name="adj" fmla="val 389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5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的撰寫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474811" y="1094726"/>
            <a:ext cx="11242379" cy="5607410"/>
          </a:xfrm>
        </p:spPr>
        <p:txBody>
          <a:bodyPr>
            <a:normAutofit/>
          </a:bodyPr>
          <a:lstStyle/>
          <a:p>
            <a:r>
              <a:rPr lang="zh-TW" altLang="en-US" dirty="0"/>
              <a:t>對於太長的程式碼，</a:t>
            </a:r>
            <a:r>
              <a:rPr lang="en-US" altLang="zh-TW" dirty="0"/>
              <a:t>JS</a:t>
            </a:r>
            <a:r>
              <a:rPr lang="zh-TW" altLang="en-US" dirty="0"/>
              <a:t>允許適度的換行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5957"/>
          <a:stretch/>
        </p:blipFill>
        <p:spPr>
          <a:xfrm>
            <a:off x="1002350" y="1886231"/>
            <a:ext cx="3972498" cy="7109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53" y="3249118"/>
            <a:ext cx="3589265" cy="87933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50" y="3232687"/>
            <a:ext cx="3482585" cy="895761"/>
          </a:xfrm>
          <a:prstGeom prst="rect">
            <a:avLst/>
          </a:prstGeom>
        </p:spPr>
      </p:pic>
      <p:sp>
        <p:nvSpPr>
          <p:cNvPr id="11" name="甜甜圈 10"/>
          <p:cNvSpPr/>
          <p:nvPr/>
        </p:nvSpPr>
        <p:spPr>
          <a:xfrm>
            <a:off x="4233625" y="3010408"/>
            <a:ext cx="394854" cy="388360"/>
          </a:xfrm>
          <a:prstGeom prst="don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2" name="十字形 11"/>
          <p:cNvSpPr/>
          <p:nvPr/>
        </p:nvSpPr>
        <p:spPr>
          <a:xfrm rot="2716519">
            <a:off x="8474263" y="3008447"/>
            <a:ext cx="488373" cy="448480"/>
          </a:xfrm>
          <a:prstGeom prst="plus">
            <a:avLst>
              <a:gd name="adj" fmla="val 389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14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程式碼的註解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474811" y="1094726"/>
            <a:ext cx="5738953" cy="5039999"/>
          </a:xfrm>
        </p:spPr>
        <p:txBody>
          <a:bodyPr/>
          <a:lstStyle/>
          <a:p>
            <a:r>
              <a:rPr lang="zh-TW" altLang="en-US" dirty="0"/>
              <a:t>程式的註解</a:t>
            </a:r>
            <a:endParaRPr lang="en-US" altLang="zh-TW" dirty="0"/>
          </a:p>
          <a:p>
            <a:pPr lvl="1"/>
            <a:r>
              <a:rPr lang="zh-TW" altLang="en-US" sz="2000" dirty="0"/>
              <a:t>單行註解是以 </a:t>
            </a:r>
            <a:r>
              <a:rPr lang="en-US" altLang="zh-TW" sz="2000" b="1" dirty="0">
                <a:solidFill>
                  <a:srgbClr val="FF0000"/>
                </a:solidFill>
              </a:rPr>
              <a:t>//</a:t>
            </a:r>
            <a:r>
              <a:rPr lang="zh-TW" altLang="en-US" sz="2000" dirty="0"/>
              <a:t> 包圍</a:t>
            </a:r>
            <a:endParaRPr lang="en-US" altLang="zh-TW" sz="2000" dirty="0"/>
          </a:p>
          <a:p>
            <a:pPr lvl="1"/>
            <a:r>
              <a:rPr lang="zh-TW" altLang="en-US" sz="2000" dirty="0"/>
              <a:t>多行註解  </a:t>
            </a:r>
            <a:r>
              <a:rPr lang="en-US" altLang="zh-TW" sz="2000" dirty="0"/>
              <a:t>/</a:t>
            </a:r>
            <a:r>
              <a:rPr lang="zh-TW" altLang="en-US" sz="2000" dirty="0"/>
              <a:t>* 與 </a:t>
            </a:r>
            <a:r>
              <a:rPr lang="en-US" altLang="zh-TW" sz="2000" dirty="0"/>
              <a:t>*/</a:t>
            </a:r>
            <a:r>
              <a:rPr lang="zh-TW" altLang="en-US" sz="2000" dirty="0"/>
              <a:t> 包圍</a:t>
            </a:r>
            <a:endParaRPr lang="en-US" altLang="zh-TW" sz="2000" dirty="0"/>
          </a:p>
          <a:p>
            <a:r>
              <a:rPr lang="zh-TW" altLang="en-US" b="1" dirty="0">
                <a:solidFill>
                  <a:srgbClr val="FFFF00"/>
                </a:solidFill>
              </a:rPr>
              <a:t>請注意，寫註解很重要，尤其適當程式的規模越來越大，或是間格時間太久，好的註解內容將有助於你維護你的程式，撰寫時請注意幾件事：</a:t>
            </a:r>
            <a:endParaRPr lang="en-US" altLang="zh-TW" b="1" dirty="0">
              <a:solidFill>
                <a:srgbClr val="FFFF00"/>
              </a:solidFill>
            </a:endParaRPr>
          </a:p>
          <a:p>
            <a:pPr lvl="1"/>
            <a:r>
              <a:rPr lang="zh-TW" altLang="en-US" b="1" dirty="0">
                <a:solidFill>
                  <a:srgbClr val="FFFF00"/>
                </a:solidFill>
              </a:rPr>
              <a:t>簡述功能</a:t>
            </a:r>
            <a:r>
              <a:rPr lang="zh-TW" altLang="en-US" dirty="0"/>
              <a:t>即可</a:t>
            </a:r>
            <a:endParaRPr lang="en-US" altLang="zh-TW" dirty="0"/>
          </a:p>
          <a:p>
            <a:pPr lvl="1"/>
            <a:r>
              <a:rPr lang="zh-TW" altLang="en-US" dirty="0"/>
              <a:t>描述的時候請思考要讓</a:t>
            </a:r>
            <a:r>
              <a:rPr lang="en-US" altLang="zh-TW" dirty="0"/>
              <a:t>“</a:t>
            </a:r>
            <a:r>
              <a:rPr lang="zh-TW" altLang="en-US" b="1" dirty="0">
                <a:solidFill>
                  <a:srgbClr val="FFFF00"/>
                </a:solidFill>
              </a:rPr>
              <a:t>大家</a:t>
            </a:r>
            <a:r>
              <a:rPr lang="en-US" altLang="zh-TW" b="1" dirty="0">
                <a:solidFill>
                  <a:srgbClr val="FFFF00"/>
                </a:solidFill>
              </a:rPr>
              <a:t>”</a:t>
            </a:r>
            <a:r>
              <a:rPr lang="zh-TW" altLang="en-US" dirty="0"/>
              <a:t>看得懂，不適只有你自己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46" y="1745108"/>
            <a:ext cx="4973468" cy="17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8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4017819" y="1423692"/>
            <a:ext cx="6352308" cy="266435"/>
            <a:chOff x="5995879" y="2450221"/>
            <a:chExt cx="4457376" cy="238990"/>
          </a:xfrm>
        </p:grpSpPr>
        <p:cxnSp>
          <p:nvCxnSpPr>
            <p:cNvPr id="27" name="直線接點 26"/>
            <p:cNvCxnSpPr/>
            <p:nvPr/>
          </p:nvCxnSpPr>
          <p:spPr>
            <a:xfrm flipV="1">
              <a:off x="5995879" y="2450221"/>
              <a:ext cx="0" cy="23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10453255" y="2450221"/>
              <a:ext cx="0" cy="23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5995879" y="2450221"/>
              <a:ext cx="4457376" cy="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 flipV="1">
            <a:off x="5964380" y="2461780"/>
            <a:ext cx="4405747" cy="283487"/>
            <a:chOff x="5995879" y="2450221"/>
            <a:chExt cx="4457376" cy="238990"/>
          </a:xfrm>
        </p:grpSpPr>
        <p:cxnSp>
          <p:nvCxnSpPr>
            <p:cNvPr id="34" name="直線接點 33"/>
            <p:cNvCxnSpPr/>
            <p:nvPr/>
          </p:nvCxnSpPr>
          <p:spPr>
            <a:xfrm flipV="1">
              <a:off x="5995879" y="2450221"/>
              <a:ext cx="0" cy="23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V="1">
              <a:off x="10453255" y="2450221"/>
              <a:ext cx="0" cy="23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>
              <a:off x="5995879" y="2450221"/>
              <a:ext cx="4457376" cy="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JavaScript</a:t>
            </a:r>
            <a:r>
              <a:rPr lang="zh-TW" altLang="en-US" sz="4000" dirty="0"/>
              <a:t>的撰寫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898667" y="3351651"/>
            <a:ext cx="10131425" cy="42767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0" dirty="0"/>
              <a:t>物件：整個網頁的物件</a:t>
            </a:r>
            <a:endParaRPr lang="en-US" altLang="zh-TW" b="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b="0" dirty="0"/>
              <a:t>成員運算子：</a:t>
            </a:r>
            <a:r>
              <a:rPr lang="en-US" altLang="zh-TW" b="0" dirty="0"/>
              <a:t>document</a:t>
            </a:r>
            <a:r>
              <a:rPr lang="zh-TW" altLang="en-US" b="0" dirty="0"/>
              <a:t>物件有多個方法與特性，它們都稱為物件的成員</a:t>
            </a:r>
            <a:r>
              <a:rPr lang="en-US" altLang="zh-TW" b="0" dirty="0"/>
              <a:t>(member operator)</a:t>
            </a:r>
            <a:endParaRPr lang="zh-TW" altLang="en-US" b="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b="0" dirty="0"/>
              <a:t>方法：使用</a:t>
            </a:r>
            <a:r>
              <a:rPr lang="en-US" altLang="zh-TW" b="0" dirty="0"/>
              <a:t>document</a:t>
            </a:r>
            <a:r>
              <a:rPr lang="zh-TW" altLang="en-US" b="0" dirty="0"/>
              <a:t>物件中的</a:t>
            </a:r>
            <a:r>
              <a:rPr lang="en-US" altLang="zh-TW" b="0" dirty="0"/>
              <a:t>write </a:t>
            </a:r>
            <a:r>
              <a:rPr lang="zh-TW" altLang="en-US" b="0" dirty="0"/>
              <a:t>方法</a:t>
            </a:r>
            <a:endParaRPr lang="en-US" altLang="zh-TW" b="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b="0" dirty="0"/>
              <a:t>參數：該方法需要額外的資訊來操作，而這些資訊就稱之為參數</a:t>
            </a:r>
            <a:endParaRPr lang="en-US" altLang="zh-TW" b="0" dirty="0"/>
          </a:p>
          <a:p>
            <a:pPr marL="457200" indent="-457200">
              <a:buFont typeface="+mj-lt"/>
              <a:buAutoNum type="arabicPeriod"/>
            </a:pPr>
            <a:endParaRPr lang="en-US" altLang="zh-TW" b="0" dirty="0"/>
          </a:p>
          <a:p>
            <a:pPr marL="0" indent="0">
              <a:buNone/>
            </a:pPr>
            <a:r>
              <a:rPr lang="zh-TW" altLang="en-US" b="0" dirty="0"/>
              <a:t>簡單解釋，就是這一行的意思就是在網頁物件上，透過</a:t>
            </a:r>
            <a:r>
              <a:rPr lang="en-US" altLang="zh-TW" b="0" dirty="0"/>
              <a:t>Write()</a:t>
            </a:r>
            <a:r>
              <a:rPr lang="zh-TW" altLang="en-US" b="0" dirty="0"/>
              <a:t>方法，將資訊</a:t>
            </a:r>
            <a:r>
              <a:rPr lang="en-US" altLang="zh-TW" b="0" dirty="0"/>
              <a:t>”good morning”</a:t>
            </a:r>
            <a:r>
              <a:rPr lang="zh-TW" altLang="en-US" b="0" dirty="0"/>
              <a:t>顯示在葉面上</a:t>
            </a:r>
            <a:endParaRPr lang="en-US" altLang="zh-TW" b="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2673" y="1519246"/>
            <a:ext cx="10640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document</a:t>
            </a:r>
            <a:r>
              <a:rPr lang="en-US" altLang="zh-TW" sz="6000" dirty="0" err="1">
                <a:solidFill>
                  <a:srgbClr val="FFC000"/>
                </a:solidFill>
              </a:rPr>
              <a:t>.write</a:t>
            </a:r>
            <a:r>
              <a:rPr lang="en-US" altLang="zh-TW" sz="6000" dirty="0">
                <a:solidFill>
                  <a:srgbClr val="FFC000"/>
                </a:solidFill>
              </a:rPr>
              <a:t>(</a:t>
            </a:r>
            <a:r>
              <a:rPr lang="en-US" altLang="zh-TW" sz="6000" dirty="0"/>
              <a:t>‘good </a:t>
            </a:r>
            <a:r>
              <a:rPr lang="en-US" altLang="zh-TW" sz="6000" dirty="0" err="1"/>
              <a:t>morinig</a:t>
            </a:r>
            <a:r>
              <a:rPr lang="en-US" altLang="zh-TW" sz="6000" dirty="0"/>
              <a:t>’</a:t>
            </a:r>
            <a:r>
              <a:rPr lang="en-US" altLang="zh-TW" sz="6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zh-TW" sz="6000" dirty="0">
                <a:solidFill>
                  <a:srgbClr val="FFFF00"/>
                </a:solidFill>
              </a:rPr>
              <a:t>;</a:t>
            </a:r>
            <a:endParaRPr lang="zh-TW" altLang="en-US" sz="6000" dirty="0">
              <a:solidFill>
                <a:srgbClr val="FFFF00"/>
              </a:solidFill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7100456" y="11313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流程圖: 接點 11"/>
          <p:cNvSpPr/>
          <p:nvPr/>
        </p:nvSpPr>
        <p:spPr>
          <a:xfrm>
            <a:off x="8454700" y="2474904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1" name="直線接點 20"/>
          <p:cNvCxnSpPr/>
          <p:nvPr/>
        </p:nvCxnSpPr>
        <p:spPr>
          <a:xfrm flipV="1">
            <a:off x="758897" y="1427158"/>
            <a:ext cx="0" cy="238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3841535" y="1427158"/>
            <a:ext cx="0" cy="238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758897" y="1427158"/>
            <a:ext cx="3082638" cy="3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流程圖: 接點 8"/>
          <p:cNvSpPr/>
          <p:nvPr/>
        </p:nvSpPr>
        <p:spPr>
          <a:xfrm>
            <a:off x="1931159" y="117283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流程圖: 接點 9"/>
          <p:cNvSpPr/>
          <p:nvPr/>
        </p:nvSpPr>
        <p:spPr>
          <a:xfrm>
            <a:off x="3789219" y="244834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1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從</a:t>
            </a:r>
            <a:r>
              <a:rPr lang="en-US" altLang="zh-TW" dirty="0"/>
              <a:t>0</a:t>
            </a:r>
            <a:r>
              <a:rPr lang="zh-TW" altLang="en-US" dirty="0"/>
              <a:t>開始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013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撰寫的位置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內容可放在</a:t>
            </a:r>
            <a:r>
              <a:rPr lang="en-US" altLang="zh-TW" dirty="0"/>
              <a:t>&lt;script&gt;&lt;/script&gt;</a:t>
            </a:r>
            <a:r>
              <a:rPr lang="zh-TW" altLang="en-US" dirty="0"/>
              <a:t>標籤當中</a:t>
            </a:r>
            <a:endParaRPr lang="en-US" altLang="zh-TW" dirty="0"/>
          </a:p>
          <a:p>
            <a:r>
              <a:rPr lang="en-US" altLang="zh-TW" dirty="0"/>
              <a:t>Script</a:t>
            </a:r>
            <a:r>
              <a:rPr lang="zh-TW" altLang="en-US" dirty="0"/>
              <a:t>標籤可放在</a:t>
            </a:r>
            <a:r>
              <a:rPr lang="en-US" altLang="zh-TW" dirty="0"/>
              <a:t>Header</a:t>
            </a:r>
            <a:r>
              <a:rPr lang="zh-TW" altLang="en-US" dirty="0"/>
              <a:t>區塊</a:t>
            </a:r>
            <a:endParaRPr lang="en-US" altLang="zh-TW" dirty="0"/>
          </a:p>
          <a:p>
            <a:r>
              <a:rPr lang="en-US" altLang="zh-TW" dirty="0"/>
              <a:t>Script</a:t>
            </a:r>
            <a:r>
              <a:rPr lang="zh-TW" altLang="en-US" dirty="0"/>
              <a:t>也可直接放在</a:t>
            </a:r>
            <a:r>
              <a:rPr lang="en-US" altLang="zh-TW" dirty="0"/>
              <a:t>body</a:t>
            </a:r>
            <a:r>
              <a:rPr lang="zh-TW" altLang="en-US" dirty="0"/>
              <a:t>當中。</a:t>
            </a:r>
            <a:r>
              <a:rPr lang="en-US" altLang="zh-TW" dirty="0"/>
              <a:t>(</a:t>
            </a:r>
            <a:r>
              <a:rPr lang="zh-TW" altLang="en-US" dirty="0"/>
              <a:t>建議若程式碼很大，可將</a:t>
            </a:r>
            <a:r>
              <a:rPr lang="en-US" altLang="zh-TW" dirty="0"/>
              <a:t>Script</a:t>
            </a:r>
            <a:r>
              <a:rPr lang="zh-TW" altLang="en-US" dirty="0"/>
              <a:t>放在最後面的區段，以增加 </a:t>
            </a:r>
            <a:r>
              <a:rPr lang="en-US" altLang="zh-TW" dirty="0"/>
              <a:t>loading</a:t>
            </a:r>
            <a:r>
              <a:rPr lang="zh-TW" altLang="en-US" dirty="0"/>
              <a:t>的效率</a:t>
            </a:r>
            <a:endParaRPr lang="en-US" altLang="zh-TW" dirty="0"/>
          </a:p>
          <a:p>
            <a:r>
              <a:rPr lang="zh-TW" altLang="en-US" dirty="0"/>
              <a:t>這是一個內崁的範例：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66" y="3408309"/>
            <a:ext cx="5103713" cy="246546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84837" y="4086859"/>
            <a:ext cx="2900219" cy="554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60650" y="6107047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Sample_js_hello.html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34" y="3289894"/>
            <a:ext cx="5032884" cy="250829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6640510" y="4086859"/>
            <a:ext cx="3511408" cy="7033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07995" y="6006258"/>
            <a:ext cx="2324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Sample_js_hello2.html</a:t>
            </a:r>
          </a:p>
        </p:txBody>
      </p:sp>
    </p:spTree>
    <p:extLst>
      <p:ext uri="{BB962C8B-B14F-4D97-AF65-F5344CB8AC3E}">
        <p14:creationId xmlns:p14="http://schemas.microsoft.com/office/powerpoint/2010/main" val="589790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撰寫的位置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>
          <a:xfrm>
            <a:off x="706582" y="1196165"/>
            <a:ext cx="10131425" cy="4276725"/>
          </a:xfrm>
        </p:spPr>
        <p:txBody>
          <a:bodyPr/>
          <a:lstStyle/>
          <a:p>
            <a:r>
              <a:rPr lang="zh-TW" altLang="en-US" dirty="0"/>
              <a:t>使用外嵌</a:t>
            </a:r>
            <a:r>
              <a:rPr lang="en-US" altLang="zh-TW" dirty="0"/>
              <a:t>JavaScript</a:t>
            </a:r>
            <a:r>
              <a:rPr lang="zh-TW" altLang="en-US" dirty="0"/>
              <a:t>時，須將檔名取名為 </a:t>
            </a:r>
            <a:r>
              <a:rPr lang="en-US" altLang="zh-TW" sz="3600" b="1" dirty="0">
                <a:solidFill>
                  <a:srgbClr val="FFFF00"/>
                </a:solidFill>
              </a:rPr>
              <a:t>.</a:t>
            </a:r>
            <a:r>
              <a:rPr lang="en-US" altLang="zh-TW" sz="3600" b="1" dirty="0" err="1">
                <a:solidFill>
                  <a:srgbClr val="FFFF00"/>
                </a:solidFill>
              </a:rPr>
              <a:t>js</a:t>
            </a:r>
            <a:endParaRPr lang="en-US" altLang="zh-TW" sz="3600" b="1" dirty="0">
              <a:solidFill>
                <a:srgbClr val="FFFF00"/>
              </a:solidFill>
            </a:endParaRPr>
          </a:p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當中使用　</a:t>
            </a:r>
            <a:r>
              <a:rPr lang="en-US" altLang="zh-TW" dirty="0"/>
              <a:t>&lt;</a:t>
            </a:r>
            <a:r>
              <a:rPr lang="en-US" altLang="zh-TW" dirty="0" err="1"/>
              <a:t>sctipt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=“</a:t>
            </a:r>
            <a:r>
              <a:rPr lang="zh-TW" altLang="en-US" dirty="0"/>
              <a:t>外部</a:t>
            </a:r>
            <a:r>
              <a:rPr lang="en-US" altLang="zh-TW" dirty="0"/>
              <a:t>javascript.js”&gt;&lt;/script&gt;</a:t>
            </a:r>
            <a:r>
              <a:rPr lang="zh-TW" altLang="en-US" dirty="0"/>
              <a:t>進行呼叫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03" y="2510824"/>
            <a:ext cx="6062663" cy="2766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253" y="2867381"/>
            <a:ext cx="3533775" cy="342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8318" y="6172675"/>
            <a:ext cx="2324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Sample_js_hello3.html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23569" y="3334527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hellojs.js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62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的執行方法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>
          <a:xfrm>
            <a:off x="564775" y="1052512"/>
            <a:ext cx="10131425" cy="4276725"/>
          </a:xfrm>
        </p:spPr>
        <p:txBody>
          <a:bodyPr/>
          <a:lstStyle/>
          <a:p>
            <a:r>
              <a:rPr lang="zh-TW" altLang="en-US" dirty="0"/>
              <a:t>除了在</a:t>
            </a:r>
            <a:r>
              <a:rPr lang="en-US" altLang="zh-TW" dirty="0"/>
              <a:t>script</a:t>
            </a:r>
            <a:r>
              <a:rPr lang="zh-TW" altLang="en-US" dirty="0"/>
              <a:t>當中執行之外，我們也可以透過</a:t>
            </a:r>
            <a:r>
              <a:rPr lang="en-US" altLang="zh-TW" dirty="0"/>
              <a:t>html</a:t>
            </a:r>
            <a:r>
              <a:rPr lang="zh-TW" altLang="en-US" dirty="0"/>
              <a:t>元素的事件屬性，指定由</a:t>
            </a:r>
            <a:r>
              <a:rPr lang="en-US" altLang="zh-TW" dirty="0"/>
              <a:t>JavaScript</a:t>
            </a:r>
            <a:r>
              <a:rPr lang="zh-TW" altLang="en-US" dirty="0"/>
              <a:t>撰寫事件處理程式</a:t>
            </a:r>
            <a:endParaRPr lang="en-US" altLang="zh-TW" dirty="0"/>
          </a:p>
          <a:p>
            <a:r>
              <a:rPr lang="zh-TW" altLang="en-US" dirty="0"/>
              <a:t>本範例以</a:t>
            </a:r>
            <a:r>
              <a:rPr lang="en-US" altLang="zh-TW" dirty="0" err="1"/>
              <a:t>onclick</a:t>
            </a:r>
            <a:r>
              <a:rPr lang="zh-TW" altLang="en-US" dirty="0"/>
              <a:t>事件為例，當我們按下文字時，顯示訊息方塊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6" y="2628900"/>
            <a:ext cx="5570424" cy="2381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74496" y="6445827"/>
            <a:ext cx="2843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Sample_js_hello_Event.html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3763" r="4472" b="16045"/>
          <a:stretch/>
        </p:blipFill>
        <p:spPr>
          <a:xfrm>
            <a:off x="6147042" y="3495676"/>
            <a:ext cx="2835033" cy="15144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648" y="3524827"/>
            <a:ext cx="2349105" cy="1456171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9074506" y="4150658"/>
            <a:ext cx="334684" cy="259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917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z="4000" b="1" dirty="0"/>
              <a:t>練習一 </a:t>
            </a:r>
            <a:r>
              <a:rPr lang="en-US" altLang="zh-TW" sz="4000" b="1" dirty="0"/>
              <a:t>hello JS</a:t>
            </a:r>
            <a:endParaRPr lang="zh-TW" altLang="en-US" sz="4000" b="1" dirty="0"/>
          </a:p>
        </p:txBody>
      </p:sp>
      <p:sp>
        <p:nvSpPr>
          <p:cNvPr id="8" name="文字版面配置區 7"/>
          <p:cNvSpPr>
            <a:spLocks noGrp="1"/>
          </p:cNvSpPr>
          <p:nvPr>
            <p:ph idx="4294967295"/>
          </p:nvPr>
        </p:nvSpPr>
        <p:spPr>
          <a:xfrm>
            <a:off x="295285" y="1250908"/>
            <a:ext cx="12192000" cy="5038725"/>
          </a:xfrm>
        </p:spPr>
        <p:txBody>
          <a:bodyPr/>
          <a:lstStyle/>
          <a:p>
            <a:r>
              <a:rPr lang="zh-TW" altLang="en-US" dirty="0"/>
              <a:t>請建立一個資料夾，在資料夾當中建立一個</a:t>
            </a:r>
            <a:r>
              <a:rPr lang="en-US" altLang="zh-TW" dirty="0" err="1"/>
              <a:t>javascript</a:t>
            </a:r>
            <a:r>
              <a:rPr lang="zh-TW" altLang="en-US" dirty="0"/>
              <a:t>檔案</a:t>
            </a:r>
            <a:endParaRPr lang="en-US" altLang="zh-TW" dirty="0"/>
          </a:p>
          <a:p>
            <a:r>
              <a:rPr lang="zh-TW" altLang="en-US" dirty="0"/>
              <a:t>使用外部呼叫的方式，呼叫外部的</a:t>
            </a:r>
            <a:r>
              <a:rPr lang="en-US" altLang="zh-TW" dirty="0" err="1"/>
              <a:t>js</a:t>
            </a:r>
            <a:r>
              <a:rPr lang="zh-TW" altLang="en-US" dirty="0"/>
              <a:t>檔案。</a:t>
            </a:r>
            <a:endParaRPr lang="en-US" altLang="zh-TW" dirty="0"/>
          </a:p>
          <a:p>
            <a:r>
              <a:rPr lang="zh-TW" altLang="en-US" dirty="0"/>
              <a:t>當網頁打開時，請顯示訊息方塊，訊息方塊內容請顯示學號 </a:t>
            </a:r>
            <a:r>
              <a:rPr lang="en-US" altLang="zh-TW" dirty="0"/>
              <a:t>+</a:t>
            </a:r>
            <a:r>
              <a:rPr lang="zh-TW" altLang="en-US" dirty="0"/>
              <a:t> 姓名 </a:t>
            </a:r>
            <a:endParaRPr lang="en-US" altLang="zh-TW" dirty="0"/>
          </a:p>
          <a:p>
            <a:r>
              <a:rPr lang="zh-TW" altLang="en-US" dirty="0"/>
              <a:t>當訊息關掉後，請顯示網頁內容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0" y="3244572"/>
            <a:ext cx="3690938" cy="2539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42" y="3183557"/>
            <a:ext cx="3509962" cy="260071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326273" y="4327269"/>
            <a:ext cx="545611" cy="374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077831" y="6488668"/>
            <a:ext cx="177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HW_Hellojs.html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8395854" y="1237562"/>
            <a:ext cx="3624477" cy="957008"/>
            <a:chOff x="8125691" y="1122218"/>
            <a:chExt cx="3958936" cy="1080655"/>
          </a:xfrm>
        </p:grpSpPr>
        <p:sp>
          <p:nvSpPr>
            <p:cNvPr id="17" name="流程圖: 程序 16"/>
            <p:cNvSpPr/>
            <p:nvPr/>
          </p:nvSpPr>
          <p:spPr>
            <a:xfrm>
              <a:off x="8125691" y="1122218"/>
              <a:ext cx="3958936" cy="1080655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8272" y="1271868"/>
              <a:ext cx="3533775" cy="3429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8974080" y="1614768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訊息方塊顯式的語法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1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/>
              <a:t>變數宣告</a:t>
            </a:r>
            <a:endParaRPr lang="zh-TW" altLang="en-US" sz="4800" b="1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1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Century Gothic" panose="020B0502020202020204" pitchFamily="34" charset="0"/>
              <a:buChar char="►"/>
            </a:pPr>
            <a:r>
              <a:rPr lang="zh-TW" altLang="en-US" dirty="0"/>
              <a:t>變數 </a:t>
            </a:r>
            <a:r>
              <a:rPr lang="en-US" altLang="zh-TW" dirty="0"/>
              <a:t>(variable) </a:t>
            </a:r>
            <a:r>
              <a:rPr lang="zh-TW" altLang="en-US" dirty="0"/>
              <a:t>是在程式中宣告一個名稱 </a:t>
            </a:r>
            <a:r>
              <a:rPr lang="en-US" altLang="zh-TW" dirty="0"/>
              <a:t>( </a:t>
            </a:r>
            <a:r>
              <a:rPr lang="zh-TW" altLang="en-US" dirty="0"/>
              <a:t>識別字</a:t>
            </a:r>
            <a:r>
              <a:rPr lang="en-US" altLang="zh-TW" dirty="0"/>
              <a:t>)</a:t>
            </a:r>
            <a:r>
              <a:rPr lang="zh-TW" altLang="en-US" dirty="0"/>
              <a:t>，電腦會提供一個預留的記憶體空間給這個名稱，然後程式設計人員可以利用它來存放數值、字串、布林、陣列、物件等資料。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JavaScript</a:t>
            </a:r>
            <a:r>
              <a:rPr lang="zh-TW" altLang="en-US" b="1" dirty="0">
                <a:solidFill>
                  <a:srgbClr val="FFFF00"/>
                </a:solidFill>
              </a:rPr>
              <a:t>變數名稱區分英文字母大小寫</a:t>
            </a:r>
            <a:r>
              <a:rPr lang="zh-TW" altLang="en-US" dirty="0"/>
              <a:t>，</a:t>
            </a:r>
            <a:r>
              <a:rPr lang="en-US" altLang="zh-TW" dirty="0"/>
              <a:t>counter</a:t>
            </a:r>
            <a:r>
              <a:rPr lang="zh-TW" altLang="en-US" dirty="0"/>
              <a:t>、</a:t>
            </a:r>
            <a:r>
              <a:rPr lang="en-US" altLang="zh-TW" dirty="0"/>
              <a:t>Counter</a:t>
            </a:r>
            <a:r>
              <a:rPr lang="zh-TW" altLang="en-US" dirty="0"/>
              <a:t>和</a:t>
            </a:r>
            <a:r>
              <a:rPr lang="en-US" altLang="zh-TW" dirty="0"/>
              <a:t>COUNTER</a:t>
            </a:r>
            <a:r>
              <a:rPr lang="zh-TW" altLang="en-US" dirty="0"/>
              <a:t>是不同的變數，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zh-TW" altLang="en-US" dirty="0"/>
              <a:t>變數名稱長度並沒有限制。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zh-TW" altLang="en-US" dirty="0"/>
              <a:t>舉個例子：</a:t>
            </a: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zh-TW" altLang="en-US" dirty="0"/>
              <a:t>當我們要計算一個方形的面積，其公式如下</a:t>
            </a: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zh-TW" altLang="en-US" dirty="0"/>
              <a:t>其中，長與寬會因為輸入的不同，而有所改變，而在程式當中，我們必須有儲存這兩個數值的地方，這兩個數值，就稱為</a:t>
            </a:r>
            <a:r>
              <a:rPr lang="en-US" altLang="zh-TW" dirty="0"/>
              <a:t>”</a:t>
            </a:r>
            <a:r>
              <a:rPr lang="zh-TW" altLang="en-US" dirty="0"/>
              <a:t>變數</a:t>
            </a:r>
            <a:r>
              <a:rPr lang="en-US" altLang="zh-TW" dirty="0"/>
              <a:t>“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298864" y="3614725"/>
            <a:ext cx="5910188" cy="830997"/>
            <a:chOff x="3158837" y="3923545"/>
            <a:chExt cx="5910188" cy="830997"/>
          </a:xfrm>
        </p:grpSpPr>
        <p:sp>
          <p:nvSpPr>
            <p:cNvPr id="3" name="文字方塊 2"/>
            <p:cNvSpPr txBox="1"/>
            <p:nvPr/>
          </p:nvSpPr>
          <p:spPr>
            <a:xfrm>
              <a:off x="3158837" y="3923545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/>
                <a:t>長</a:t>
              </a:r>
            </a:p>
          </p:txBody>
        </p:sp>
        <p:sp>
          <p:nvSpPr>
            <p:cNvPr id="4" name="十字形 3"/>
            <p:cNvSpPr/>
            <p:nvPr/>
          </p:nvSpPr>
          <p:spPr>
            <a:xfrm rot="2674403">
              <a:off x="4458230" y="4052140"/>
              <a:ext cx="619230" cy="573806"/>
            </a:xfrm>
            <a:prstGeom prst="plus">
              <a:avLst>
                <a:gd name="adj" fmla="val 397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451764" y="3923545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/>
                <a:t>寬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6693936" y="4089765"/>
              <a:ext cx="633846" cy="498556"/>
              <a:chOff x="6473536" y="4255986"/>
              <a:chExt cx="633846" cy="49855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473536" y="4255986"/>
                <a:ext cx="633846" cy="1661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473536" y="4588427"/>
                <a:ext cx="633846" cy="1661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7653253" y="3923545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/>
                <a:t>面積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1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變數宣告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在要使用變數之前，必須針對變數進行宣告</a:t>
            </a:r>
            <a:endParaRPr lang="en-US" altLang="zh-TW" b="1" dirty="0"/>
          </a:p>
          <a:p>
            <a:r>
              <a:rPr lang="zh-TW" altLang="en-US" b="1" dirty="0"/>
              <a:t>在宣告變數的時候，可以直接宣告變數，不一定要給予值</a:t>
            </a:r>
            <a:endParaRPr lang="en-US" altLang="zh-TW" b="1" dirty="0"/>
          </a:p>
          <a:p>
            <a:r>
              <a:rPr lang="zh-TW" altLang="en-US" b="1" dirty="0"/>
              <a:t>以下這個範例，我們就是宣告了一個</a:t>
            </a:r>
            <a:r>
              <a:rPr lang="en-US" altLang="zh-TW" b="1" dirty="0"/>
              <a:t>width</a:t>
            </a:r>
            <a:r>
              <a:rPr lang="zh-TW" altLang="en-US" b="1" dirty="0"/>
              <a:t>這個變數，且在宣告的同時，給予變數值為</a:t>
            </a:r>
            <a:r>
              <a:rPr lang="en-US" altLang="zh-TW" b="1" dirty="0"/>
              <a:t>100</a:t>
            </a:r>
            <a:endParaRPr lang="zh-TW" altLang="en-US" b="1" dirty="0"/>
          </a:p>
        </p:txBody>
      </p:sp>
      <p:grpSp>
        <p:nvGrpSpPr>
          <p:cNvPr id="9" name="群組 8"/>
          <p:cNvGrpSpPr/>
          <p:nvPr/>
        </p:nvGrpSpPr>
        <p:grpSpPr>
          <a:xfrm>
            <a:off x="1864936" y="2639291"/>
            <a:ext cx="8360781" cy="3316375"/>
            <a:chOff x="1662545" y="1995055"/>
            <a:chExt cx="8360781" cy="3316375"/>
          </a:xfrm>
        </p:grpSpPr>
        <p:sp>
          <p:nvSpPr>
            <p:cNvPr id="5" name="文字方塊 4"/>
            <p:cNvSpPr txBox="1"/>
            <p:nvPr/>
          </p:nvSpPr>
          <p:spPr>
            <a:xfrm>
              <a:off x="2098963" y="1995055"/>
              <a:ext cx="775507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0" dirty="0" err="1">
                  <a:solidFill>
                    <a:srgbClr val="FFFF00"/>
                  </a:solidFill>
                </a:rPr>
                <a:t>var</a:t>
              </a:r>
              <a:r>
                <a:rPr lang="en-US" altLang="zh-TW" sz="8000" dirty="0"/>
                <a:t>  </a:t>
              </a:r>
              <a:r>
                <a:rPr lang="zh-TW" altLang="en-US" sz="8000" dirty="0"/>
                <a:t>  </a:t>
              </a:r>
              <a:r>
                <a:rPr lang="en-US" altLang="zh-TW" sz="8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width</a:t>
              </a:r>
              <a:r>
                <a:rPr lang="zh-TW" altLang="en-US" sz="8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8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zh-TW" altLang="en-US" sz="8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8000" dirty="0">
                  <a:solidFill>
                    <a:srgbClr val="92D050"/>
                  </a:solidFill>
                </a:rPr>
                <a:t>100</a:t>
              </a:r>
              <a:r>
                <a:rPr lang="en-US" altLang="zh-TW" sz="8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5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;</a:t>
              </a:r>
              <a:endParaRPr lang="zh-TW" alt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662545" y="3433993"/>
              <a:ext cx="2244438" cy="18774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關鍵字</a:t>
              </a:r>
              <a:r>
                <a:rPr lang="en-US" altLang="zh-TW" sz="2000" b="1" dirty="0">
                  <a:solidFill>
                    <a:schemeClr val="accent5">
                      <a:lumMod val="75000"/>
                    </a:schemeClr>
                  </a:solidFill>
                </a:rPr>
                <a:t>(keyword)</a:t>
              </a:r>
            </a:p>
            <a:p>
              <a:endParaRPr lang="en-US" altLang="zh-TW" sz="2000" dirty="0"/>
            </a:p>
            <a:p>
              <a:pPr algn="ctr"/>
              <a:r>
                <a:rPr lang="zh-TW" altLang="en-US" sz="2000" dirty="0"/>
                <a:t>宣告變數使用的關鍵字。</a:t>
              </a:r>
              <a:endParaRPr lang="en-US" altLang="zh-TW" sz="2000" dirty="0"/>
            </a:p>
            <a:p>
              <a:pPr algn="ctr"/>
              <a:endParaRPr lang="en-US" altLang="zh-TW" dirty="0"/>
            </a:p>
            <a:p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523290" y="3403215"/>
              <a:ext cx="2441864" cy="190821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6">
                      <a:lumMod val="75000"/>
                    </a:schemeClr>
                  </a:solidFill>
                </a:rPr>
                <a:t>變數名稱</a:t>
              </a:r>
              <a:endParaRPr lang="en-US" altLang="zh-TW" sz="20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endParaRPr lang="en-US" altLang="zh-TW" sz="2000" dirty="0"/>
            </a:p>
            <a:p>
              <a:pPr algn="ctr"/>
              <a:r>
                <a:rPr lang="zh-TW" altLang="en-US" sz="2000" dirty="0"/>
                <a:t>為了要使用變數，必須給予他一個名稱</a:t>
              </a:r>
              <a:endParaRPr lang="en-US" altLang="zh-TW" dirty="0"/>
            </a:p>
            <a:p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581462" y="3403215"/>
              <a:ext cx="2441864" cy="132343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B050"/>
                  </a:solidFill>
                </a:rPr>
                <a:t>變數值</a:t>
              </a:r>
              <a:endParaRPr lang="en-US" altLang="zh-TW" sz="2000" b="1" dirty="0">
                <a:solidFill>
                  <a:srgbClr val="00B050"/>
                </a:solidFill>
              </a:endParaRPr>
            </a:p>
            <a:p>
              <a:pPr algn="ctr"/>
              <a:endParaRPr lang="en-US" altLang="zh-TW" sz="2000" dirty="0"/>
            </a:p>
            <a:p>
              <a:pPr algn="ctr"/>
              <a:r>
                <a:rPr lang="zh-TW" altLang="en-US" sz="2000" dirty="0"/>
                <a:t>給予該變數一個變數值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663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變數宣告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程式是使用</a:t>
            </a:r>
            <a:r>
              <a:rPr lang="en-US" altLang="zh-TW" dirty="0"/>
              <a:t>【</a:t>
            </a:r>
            <a:r>
              <a:rPr lang="en-US" altLang="zh-TW" dirty="0" err="1"/>
              <a:t>var</a:t>
            </a:r>
            <a:r>
              <a:rPr lang="en-US" altLang="zh-TW" dirty="0"/>
              <a:t>】</a:t>
            </a:r>
            <a:r>
              <a:rPr lang="zh-TW" altLang="en-US" dirty="0"/>
              <a:t>指令宣告變數，如下所示：</a:t>
            </a:r>
          </a:p>
          <a:p>
            <a:endParaRPr lang="en-US" altLang="zh-TW" dirty="0"/>
          </a:p>
          <a:p>
            <a:r>
              <a:rPr lang="zh-TW" altLang="en-US" dirty="0"/>
              <a:t>程式碼宣告一個字串變數</a:t>
            </a:r>
            <a:r>
              <a:rPr lang="en-US" altLang="zh-TW" dirty="0" err="1"/>
              <a:t>strName</a:t>
            </a:r>
            <a:r>
              <a:rPr lang="zh-TW" altLang="en-US" dirty="0"/>
              <a:t>，如果需要同時宣告多個變數，請使用「</a:t>
            </a:r>
            <a:r>
              <a:rPr lang="en-US" altLang="zh-TW" dirty="0"/>
              <a:t>,</a:t>
            </a:r>
            <a:r>
              <a:rPr lang="zh-TW" altLang="en-US" dirty="0"/>
              <a:t>」分隔，如下所示：</a:t>
            </a:r>
          </a:p>
          <a:p>
            <a:endParaRPr lang="en-US" altLang="zh-TW" dirty="0"/>
          </a:p>
          <a:p>
            <a:r>
              <a:rPr lang="zh-TW" altLang="en-US" dirty="0"/>
              <a:t>程式碼在同一個</a:t>
            </a:r>
            <a:r>
              <a:rPr lang="en-US" altLang="zh-TW" dirty="0" err="1"/>
              <a:t>var</a:t>
            </a:r>
            <a:r>
              <a:rPr lang="zh-TW" altLang="en-US" dirty="0"/>
              <a:t>指令宣告兩個變數，一為整數，一為字串。</a:t>
            </a:r>
            <a:r>
              <a:rPr lang="en-US" altLang="zh-TW" dirty="0"/>
              <a:t>JavaScript</a:t>
            </a:r>
            <a:r>
              <a:rPr lang="zh-TW" altLang="en-US" dirty="0"/>
              <a:t>可以在宣告變數的同時指定變數值，如下所示：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7639" y="1548754"/>
            <a:ext cx="1990725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err="1">
                <a:solidFill>
                  <a:schemeClr val="tx1"/>
                </a:solidFill>
              </a:rPr>
              <a:t>var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strName</a:t>
            </a:r>
            <a:r>
              <a:rPr lang="en-US" altLang="zh-TW" sz="24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5" name="矩形 4"/>
          <p:cNvSpPr/>
          <p:nvPr/>
        </p:nvSpPr>
        <p:spPr>
          <a:xfrm>
            <a:off x="1023503" y="3764108"/>
            <a:ext cx="6391275" cy="14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80000" bIns="144000" rtlCol="0" anchor="ctr"/>
          <a:lstStyle/>
          <a:p>
            <a:r>
              <a:rPr lang="en-US" altLang="zh-TW" sz="2400" dirty="0" err="1">
                <a:solidFill>
                  <a:schemeClr val="tx1"/>
                </a:solidFill>
              </a:rPr>
              <a:t>var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strName</a:t>
            </a:r>
            <a:r>
              <a:rPr lang="en-US" altLang="zh-TW" sz="2400" dirty="0">
                <a:solidFill>
                  <a:schemeClr val="tx1"/>
                </a:solidFill>
              </a:rPr>
              <a:t> = “</a:t>
            </a:r>
            <a:r>
              <a:rPr lang="en-US" altLang="zh-TW" sz="2400" dirty="0" err="1">
                <a:solidFill>
                  <a:schemeClr val="tx1"/>
                </a:solidFill>
              </a:rPr>
              <a:t>JoLin</a:t>
            </a:r>
            <a:r>
              <a:rPr lang="en-US" altLang="zh-TW" sz="2400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zh-TW" sz="2400" dirty="0" err="1">
                <a:solidFill>
                  <a:schemeClr val="tx1"/>
                </a:solidFill>
              </a:rPr>
              <a:t>var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intBalance</a:t>
            </a:r>
            <a:r>
              <a:rPr lang="en-US" altLang="zh-TW" sz="2400" dirty="0">
                <a:solidFill>
                  <a:schemeClr val="tx1"/>
                </a:solidFill>
              </a:rPr>
              <a:t> = 1000;</a:t>
            </a:r>
          </a:p>
          <a:p>
            <a:r>
              <a:rPr lang="en-US" altLang="zh-TW" sz="2400" dirty="0" err="1">
                <a:solidFill>
                  <a:schemeClr val="tx1"/>
                </a:solidFill>
              </a:rPr>
              <a:t>var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blnSex</a:t>
            </a:r>
            <a:r>
              <a:rPr lang="en-US" altLang="zh-TW" sz="2400" dirty="0">
                <a:solidFill>
                  <a:schemeClr val="tx1"/>
                </a:solidFill>
              </a:rPr>
              <a:t> = true;</a:t>
            </a:r>
          </a:p>
        </p:txBody>
      </p:sp>
      <p:sp>
        <p:nvSpPr>
          <p:cNvPr id="6" name="矩形 5"/>
          <p:cNvSpPr/>
          <p:nvPr/>
        </p:nvSpPr>
        <p:spPr>
          <a:xfrm>
            <a:off x="867639" y="2410453"/>
            <a:ext cx="4494069" cy="37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err="1">
                <a:solidFill>
                  <a:schemeClr val="tx1"/>
                </a:solidFill>
              </a:rPr>
              <a:t>var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strName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intBalance</a:t>
            </a:r>
            <a:r>
              <a:rPr lang="en-US" altLang="zh-TW" sz="2400" dirty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0932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變數宣告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420" y="1741190"/>
            <a:ext cx="3009900" cy="2657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78" y="1845100"/>
            <a:ext cx="4857750" cy="2657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620250" y="6063733"/>
            <a:ext cx="221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Sample_variable.html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7017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變數宣告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在宣告變數的時候，並未給予初始值，則該變數就會變成是一個</a:t>
            </a:r>
            <a:r>
              <a:rPr lang="en-US" altLang="zh-TW" b="1" dirty="0"/>
              <a:t>(undefined)</a:t>
            </a:r>
            <a:r>
              <a:rPr lang="zh-TW" altLang="en-US" b="1" dirty="0"/>
              <a:t>的變數</a:t>
            </a:r>
            <a:endParaRPr lang="en-US" altLang="zh-TW" b="1" dirty="0"/>
          </a:p>
          <a:p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30" y="3767570"/>
            <a:ext cx="3838575" cy="2600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35" y="1690675"/>
            <a:ext cx="8829675" cy="19240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122209" y="6382124"/>
            <a:ext cx="201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Sample_js_var.html</a:t>
            </a:r>
          </a:p>
        </p:txBody>
      </p:sp>
    </p:spTree>
    <p:extLst>
      <p:ext uri="{BB962C8B-B14F-4D97-AF65-F5344CB8AC3E}">
        <p14:creationId xmlns:p14="http://schemas.microsoft.com/office/powerpoint/2010/main" val="216257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網頁物件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網頁是由物件所組成，而網頁物件又分為兩種</a:t>
            </a:r>
            <a:endParaRPr lang="en-US" altLang="zh-TW" dirty="0"/>
          </a:p>
          <a:p>
            <a:pPr lvl="1"/>
            <a:r>
              <a:rPr lang="en-US" altLang="zh-TW" dirty="0"/>
              <a:t>WINDOWS </a:t>
            </a:r>
            <a:r>
              <a:rPr lang="zh-TW" altLang="en-US" dirty="0"/>
              <a:t>物件</a:t>
            </a:r>
            <a:endParaRPr lang="en-US" altLang="zh-TW" dirty="0"/>
          </a:p>
          <a:p>
            <a:pPr lvl="2"/>
            <a:r>
              <a:rPr lang="zh-TW" altLang="en-US" dirty="0"/>
              <a:t>在電腦上用瀏覽器開啟一個視窗，那這個視窗就稱為</a:t>
            </a:r>
            <a:r>
              <a:rPr lang="en-US" altLang="zh-TW" dirty="0"/>
              <a:t>Windows</a:t>
            </a:r>
            <a:r>
              <a:rPr lang="zh-TW" altLang="en-US" dirty="0"/>
              <a:t>物件</a:t>
            </a:r>
            <a:endParaRPr lang="en-US" altLang="zh-TW" dirty="0"/>
          </a:p>
          <a:p>
            <a:pPr lvl="1"/>
            <a:r>
              <a:rPr lang="en-US" altLang="zh-TW" dirty="0"/>
              <a:t>DOCUMENT</a:t>
            </a:r>
            <a:r>
              <a:rPr lang="zh-TW" altLang="en-US" dirty="0"/>
              <a:t>物件</a:t>
            </a:r>
            <a:endParaRPr lang="en-US" altLang="zh-TW" dirty="0"/>
          </a:p>
          <a:p>
            <a:pPr lvl="2"/>
            <a:r>
              <a:rPr lang="zh-TW" altLang="en-US" dirty="0"/>
              <a:t>將網頁載入視窗的動作，就是透過</a:t>
            </a:r>
            <a:r>
              <a:rPr lang="en-US" altLang="zh-TW" dirty="0"/>
              <a:t>DOCUMENT</a:t>
            </a:r>
            <a:r>
              <a:rPr lang="zh-TW" altLang="en-US" dirty="0"/>
              <a:t>物件進行</a:t>
            </a:r>
            <a:endParaRPr lang="en-US" altLang="zh-TW" dirty="0"/>
          </a:p>
          <a:p>
            <a:pPr lvl="2"/>
            <a:r>
              <a:rPr lang="en-US" altLang="zh-TW" dirty="0"/>
              <a:t>Document</a:t>
            </a:r>
            <a:r>
              <a:rPr lang="zh-TW" altLang="en-US" dirty="0"/>
              <a:t>物件也可代表一個</a:t>
            </a:r>
            <a:r>
              <a:rPr lang="en-US" altLang="zh-TW" dirty="0"/>
              <a:t>HTML</a:t>
            </a:r>
            <a:r>
              <a:rPr lang="zh-TW" altLang="en-US" dirty="0"/>
              <a:t>頁面</a:t>
            </a:r>
            <a:endParaRPr lang="en-US" altLang="zh-TW" dirty="0"/>
          </a:p>
          <a:p>
            <a:pPr lvl="1"/>
            <a:r>
              <a:rPr lang="zh-TW" altLang="en-US" dirty="0"/>
              <a:t>對瀏覽器來說，每個網站的每個頁面都是個別的文件</a:t>
            </a:r>
          </a:p>
        </p:txBody>
      </p:sp>
    </p:spTree>
    <p:extLst>
      <p:ext uri="{BB962C8B-B14F-4D97-AF65-F5344CB8AC3E}">
        <p14:creationId xmlns:p14="http://schemas.microsoft.com/office/powerpoint/2010/main" val="162228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另一個變數宣告指令</a:t>
            </a:r>
            <a:r>
              <a:rPr lang="en-US" altLang="zh-TW" dirty="0"/>
              <a:t>-let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ES6</a:t>
            </a:r>
            <a:r>
              <a:rPr lang="zh-TW" altLang="en-US" dirty="0"/>
              <a:t>開始，新增了變數需告的指令</a:t>
            </a:r>
            <a:r>
              <a:rPr lang="en-US" altLang="zh-TW" dirty="0"/>
              <a:t>-let</a:t>
            </a:r>
            <a:r>
              <a:rPr lang="zh-TW" altLang="en-US" dirty="0"/>
              <a:t>，使用方法與 </a:t>
            </a:r>
            <a:r>
              <a:rPr lang="en-US" altLang="zh-TW" dirty="0" err="1"/>
              <a:t>Var</a:t>
            </a:r>
            <a:r>
              <a:rPr lang="zh-TW" altLang="en-US" dirty="0"/>
              <a:t>相同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let</a:t>
            </a:r>
            <a:r>
              <a:rPr lang="zh-TW" altLang="en-US" dirty="0"/>
              <a:t>變數有一個最大的限制，就是不允許同名稱的變數重複定義，因此在使用上要特別小心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9" y="4333116"/>
            <a:ext cx="3380732" cy="18578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24" y="2126695"/>
            <a:ext cx="8753475" cy="1866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05687" y="6488668"/>
            <a:ext cx="1986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</a:t>
            </a:r>
            <a:r>
              <a:rPr lang="en-US" altLang="zh-TW" dirty="0"/>
              <a:t>_let.</a:t>
            </a:r>
            <a:r>
              <a:rPr lang="zh-TW" alt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3531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的變數命名原則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變數名稱的</a:t>
            </a:r>
            <a:r>
              <a:rPr lang="zh-TW" altLang="en-US" b="1" dirty="0"/>
              <a:t>開始字元必須為英文字母的大小寫</a:t>
            </a:r>
            <a:r>
              <a:rPr lang="en-US" altLang="zh-TW" b="1" dirty="0"/>
              <a:t>(</a:t>
            </a:r>
            <a:r>
              <a:rPr lang="zh-TW" altLang="en-US" b="1" dirty="0"/>
              <a:t>要區分大小寫</a:t>
            </a:r>
            <a:r>
              <a:rPr lang="en-US" altLang="zh-TW" b="1" dirty="0"/>
              <a:t>)</a:t>
            </a:r>
            <a:r>
              <a:rPr lang="zh-TW" altLang="en-US" b="1" dirty="0"/>
              <a:t>或「</a:t>
            </a:r>
            <a:r>
              <a:rPr lang="en-US" altLang="zh-TW" b="1" dirty="0"/>
              <a:t>_</a:t>
            </a:r>
            <a:r>
              <a:rPr lang="zh-TW" altLang="en-US" b="1" dirty="0"/>
              <a:t>」字元</a:t>
            </a:r>
            <a:r>
              <a:rPr lang="zh-TW" altLang="en-US" dirty="0"/>
              <a:t>，而且</a:t>
            </a:r>
            <a:r>
              <a:rPr lang="zh-TW" altLang="en-US" b="1" dirty="0">
                <a:solidFill>
                  <a:srgbClr val="FFFF00"/>
                </a:solidFill>
              </a:rPr>
              <a:t>不能使用數字開頭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變數名稱除開頭字元外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第二個字以後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r>
              <a:rPr lang="zh-TW" altLang="en-US" b="1" dirty="0">
                <a:solidFill>
                  <a:srgbClr val="FFFF00"/>
                </a:solidFill>
              </a:rPr>
              <a:t>，可以包含英文字母、數字和「</a:t>
            </a:r>
            <a:r>
              <a:rPr lang="en-US" altLang="zh-TW" b="1" dirty="0">
                <a:solidFill>
                  <a:srgbClr val="FFFF00"/>
                </a:solidFill>
              </a:rPr>
              <a:t>_</a:t>
            </a:r>
            <a:r>
              <a:rPr lang="zh-TW" altLang="en-US" b="1" dirty="0">
                <a:solidFill>
                  <a:srgbClr val="FFFF00"/>
                </a:solidFill>
              </a:rPr>
              <a:t>」符號，不能使用句點「</a:t>
            </a:r>
            <a:r>
              <a:rPr lang="en-US" altLang="zh-TW" b="1" dirty="0">
                <a:solidFill>
                  <a:srgbClr val="FFFF00"/>
                </a:solidFill>
              </a:rPr>
              <a:t>.</a:t>
            </a:r>
            <a:r>
              <a:rPr lang="zh-TW" altLang="en-US" b="1" dirty="0">
                <a:solidFill>
                  <a:srgbClr val="FFFF00"/>
                </a:solidFill>
              </a:rPr>
              <a:t>」</a:t>
            </a:r>
            <a:r>
              <a:rPr lang="zh-TW" altLang="en-US" dirty="0"/>
              <a:t>，句點是保留給物件使用的運算子。</a:t>
            </a:r>
            <a:endParaRPr lang="en-US" altLang="zh-TW" dirty="0"/>
          </a:p>
          <a:p>
            <a:r>
              <a:rPr lang="zh-TW" altLang="en-US" b="1" dirty="0">
                <a:solidFill>
                  <a:srgbClr val="FFFF00"/>
                </a:solidFill>
              </a:rPr>
              <a:t>不能使用</a:t>
            </a:r>
            <a:r>
              <a:rPr lang="en-US" altLang="zh-TW" b="1" dirty="0" err="1">
                <a:solidFill>
                  <a:srgbClr val="FFFF00"/>
                </a:solidFill>
              </a:rPr>
              <a:t>javascript</a:t>
            </a:r>
            <a:r>
              <a:rPr lang="zh-TW" altLang="en-US" b="1" dirty="0">
                <a:solidFill>
                  <a:srgbClr val="FFFF00"/>
                </a:solidFill>
              </a:rPr>
              <a:t>的關鍵字</a:t>
            </a:r>
            <a:r>
              <a:rPr lang="en-US" altLang="zh-TW" b="1" dirty="0">
                <a:solidFill>
                  <a:srgbClr val="FFFF00"/>
                </a:solidFill>
              </a:rPr>
              <a:t>(reserved words , </a:t>
            </a:r>
            <a:r>
              <a:rPr lang="zh-TW" altLang="en-US" b="1" dirty="0">
                <a:solidFill>
                  <a:srgbClr val="FFFF00"/>
                </a:solidFill>
              </a:rPr>
              <a:t>保留字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r>
              <a:rPr lang="zh-TW" altLang="en-US" b="1" dirty="0">
                <a:solidFill>
                  <a:srgbClr val="FFFF00"/>
                </a:solidFill>
              </a:rPr>
              <a:t>、內建函數或內建物件名稱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dirty="0"/>
              <a:t>在</a:t>
            </a:r>
            <a:r>
              <a:rPr lang="en-US" altLang="zh-TW" dirty="0"/>
              <a:t>JavaScript</a:t>
            </a:r>
            <a:r>
              <a:rPr lang="zh-TW" altLang="en-US" dirty="0"/>
              <a:t>中，有嚴格區分大小寫，因此在定義的時候要特別注意</a:t>
            </a:r>
            <a:endParaRPr lang="en-US" altLang="zh-TW" dirty="0"/>
          </a:p>
          <a:p>
            <a:r>
              <a:rPr lang="zh-TW" altLang="en-US" dirty="0"/>
              <a:t>變數名稱以</a:t>
            </a:r>
            <a:r>
              <a:rPr lang="zh-TW" altLang="en-US" sz="2400" b="1" dirty="0">
                <a:solidFill>
                  <a:srgbClr val="FFFF00"/>
                </a:solidFill>
              </a:rPr>
              <a:t>英文單字</a:t>
            </a:r>
            <a:r>
              <a:rPr lang="zh-TW" altLang="en-US" dirty="0"/>
              <a:t>命名，不要使用中文。</a:t>
            </a:r>
            <a:endParaRPr lang="en-US" altLang="zh-TW" dirty="0"/>
          </a:p>
          <a:p>
            <a:r>
              <a:rPr lang="zh-TW" altLang="en-US" dirty="0"/>
              <a:t>變數命名盡量以</a:t>
            </a:r>
            <a:r>
              <a:rPr lang="zh-TW" altLang="en-US" sz="2400" b="1" dirty="0">
                <a:solidFill>
                  <a:srgbClr val="FFFF00"/>
                </a:solidFill>
              </a:rPr>
              <a:t>容易閱讀</a:t>
            </a:r>
            <a:r>
              <a:rPr lang="zh-TW" altLang="en-US" dirty="0"/>
              <a:t>為原則：</a:t>
            </a:r>
            <a:endParaRPr lang="en-US" altLang="zh-TW" dirty="0"/>
          </a:p>
          <a:p>
            <a:pPr lvl="1"/>
            <a:r>
              <a:rPr lang="zh-TW" altLang="en-US" dirty="0"/>
              <a:t>所有程式盡量採用統一命名的規則</a:t>
            </a:r>
            <a:endParaRPr lang="en-US" altLang="zh-TW" dirty="0"/>
          </a:p>
          <a:p>
            <a:pPr lvl="1"/>
            <a:r>
              <a:rPr lang="zh-TW" altLang="en-US" dirty="0"/>
              <a:t>盡量使用描述式的方式來命名，例如</a:t>
            </a:r>
            <a:r>
              <a:rPr lang="en-US" altLang="zh-TW" dirty="0"/>
              <a:t>:</a:t>
            </a:r>
            <a:r>
              <a:rPr lang="en-US" altLang="zh-TW" dirty="0" err="1"/>
              <a:t>carName</a:t>
            </a:r>
            <a:r>
              <a:rPr lang="zh-TW" altLang="en-US" dirty="0"/>
              <a:t>，這樣在日後維護會比較方便</a:t>
            </a:r>
            <a:endParaRPr lang="en-US" altLang="zh-TW" dirty="0"/>
          </a:p>
          <a:p>
            <a:pPr lvl="1"/>
            <a:r>
              <a:rPr lang="zh-TW" altLang="en-US" dirty="0"/>
              <a:t>若是由</a:t>
            </a:r>
            <a:r>
              <a:rPr lang="zh-TW" altLang="en-US" sz="2200" b="1" dirty="0">
                <a:solidFill>
                  <a:srgbClr val="FFFF00"/>
                </a:solidFill>
              </a:rPr>
              <a:t>多個單字</a:t>
            </a:r>
            <a:r>
              <a:rPr lang="zh-TW" altLang="en-US" dirty="0"/>
              <a:t>組成，則採用</a:t>
            </a:r>
            <a:r>
              <a:rPr lang="zh-TW" altLang="en-US" sz="2200" b="1" dirty="0">
                <a:solidFill>
                  <a:srgbClr val="FFFF00"/>
                </a:solidFill>
              </a:rPr>
              <a:t>駝峰式命名法，第二個單字自首要大寫</a:t>
            </a:r>
            <a:r>
              <a:rPr lang="zh-TW" altLang="en-US" sz="2200" dirty="0"/>
              <a:t>，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myName</a:t>
            </a:r>
            <a:endParaRPr lang="en-US" altLang="zh-TW" dirty="0"/>
          </a:p>
          <a:p>
            <a:pPr>
              <a:buFont typeface="Century Gothic" panose="020B0502020202020204" pitchFamily="34" charset="0"/>
              <a:buChar char="►"/>
            </a:pP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3656" y="6394020"/>
            <a:ext cx="729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/>
              <a:t>Js</a:t>
            </a:r>
            <a:r>
              <a:rPr lang="zh-TW" altLang="en-US" dirty="0"/>
              <a:t>的保留字：</a:t>
            </a:r>
            <a:r>
              <a:rPr lang="en-US" altLang="zh-TW" dirty="0"/>
              <a:t>http://pydoing.blogspot.tw/2010/12/javascript-reserved.html</a:t>
            </a:r>
          </a:p>
        </p:txBody>
      </p:sp>
    </p:spTree>
    <p:extLst>
      <p:ext uri="{BB962C8B-B14F-4D97-AF65-F5344CB8AC3E}">
        <p14:creationId xmlns:p14="http://schemas.microsoft.com/office/powerpoint/2010/main" val="314678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的變數命名原則</a:t>
            </a:r>
            <a:endParaRPr lang="zh-TW" altLang="en-US" b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一般習慣的命名方法如下</a:t>
            </a:r>
            <a:endParaRPr lang="en-US" altLang="zh-TW" dirty="0"/>
          </a:p>
          <a:p>
            <a:pPr lvl="1"/>
            <a:r>
              <a:rPr lang="zh-TW" altLang="en-US" dirty="0"/>
              <a:t>變數、函數的名稱漸以採用駝峰式</a:t>
            </a:r>
            <a:r>
              <a:rPr lang="en-US" altLang="zh-TW" dirty="0"/>
              <a:t>(</a:t>
            </a:r>
            <a:r>
              <a:rPr lang="en-US" altLang="zh-TW" dirty="0" err="1"/>
              <a:t>camelCase</a:t>
            </a:r>
            <a:r>
              <a:rPr lang="en-US" altLang="zh-TW" dirty="0"/>
              <a:t>)</a:t>
            </a:r>
            <a:r>
              <a:rPr lang="zh-TW" altLang="en-US" dirty="0"/>
              <a:t>命名法 ，例如</a:t>
            </a:r>
            <a:r>
              <a:rPr lang="en-US" altLang="zh-TW" dirty="0"/>
              <a:t>:</a:t>
            </a:r>
            <a:r>
              <a:rPr lang="en-US" altLang="zh-TW" dirty="0" err="1"/>
              <a:t>initinalizeComponent</a:t>
            </a:r>
            <a:endParaRPr lang="en-US" altLang="zh-TW" dirty="0"/>
          </a:p>
          <a:p>
            <a:pPr lvl="1"/>
            <a:r>
              <a:rPr lang="zh-TW" altLang="en-US" dirty="0"/>
              <a:t>常數名稱：單字中間用底線進行連結的底線法，例如：，例如：</a:t>
            </a:r>
            <a:r>
              <a:rPr lang="en-US" altLang="zh-TW" dirty="0" err="1"/>
              <a:t>brother_name</a:t>
            </a:r>
            <a:endParaRPr lang="en-US" altLang="zh-TW" dirty="0"/>
          </a:p>
          <a:p>
            <a:pPr lvl="1"/>
            <a:r>
              <a:rPr lang="zh-TW" altLang="en-US" dirty="0"/>
              <a:t>類別</a:t>
            </a:r>
            <a:r>
              <a:rPr lang="en-US" altLang="zh-TW" dirty="0"/>
              <a:t>(</a:t>
            </a:r>
            <a:r>
              <a:rPr lang="zh-TW" altLang="en-US" dirty="0"/>
              <a:t>建構子</a:t>
            </a:r>
            <a:r>
              <a:rPr lang="en-US" altLang="zh-TW" dirty="0"/>
              <a:t>)</a:t>
            </a:r>
            <a:r>
              <a:rPr lang="zh-TW" altLang="en-US" dirty="0"/>
              <a:t> 名稱：所有單字的第一個字都大寫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Pascal</a:t>
            </a:r>
            <a:r>
              <a:rPr lang="zh-TW" altLang="en-US" dirty="0"/>
              <a:t>法</a:t>
            </a:r>
            <a:r>
              <a:rPr lang="en-US" altLang="zh-TW" dirty="0"/>
              <a:t>)</a:t>
            </a:r>
            <a:r>
              <a:rPr lang="zh-TW" altLang="en-US" dirty="0"/>
              <a:t>，例如：</a:t>
            </a:r>
            <a:r>
              <a:rPr lang="en-US" altLang="zh-TW" dirty="0" err="1"/>
              <a:t>BrotherAge</a:t>
            </a:r>
            <a:endParaRPr lang="en-US" altLang="zh-TW" dirty="0"/>
          </a:p>
          <a:p>
            <a:pPr lvl="1"/>
            <a:r>
              <a:rPr lang="zh-TW" altLang="en-US" dirty="0"/>
              <a:t>事件處理程式名稱的結尾，建議以</a:t>
            </a:r>
            <a:r>
              <a:rPr lang="en-US" altLang="zh-TW" dirty="0" err="1"/>
              <a:t>EventHandler</a:t>
            </a:r>
            <a:r>
              <a:rPr lang="zh-TW" altLang="en-US" dirty="0"/>
              <a:t>表示，例如</a:t>
            </a:r>
            <a:r>
              <a:rPr lang="en-US" altLang="zh-TW" dirty="0"/>
              <a:t>:</a:t>
            </a:r>
            <a:r>
              <a:rPr lang="en-US" altLang="zh-TW" dirty="0" err="1"/>
              <a:t>mouseEventHandler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15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的保留字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因</a:t>
            </a:r>
            <a:r>
              <a:rPr lang="en-US" altLang="zh-TW" dirty="0"/>
              <a:t>JS</a:t>
            </a:r>
            <a:r>
              <a:rPr lang="zh-TW" altLang="en-US" dirty="0"/>
              <a:t>的保留自眾多，因此無法一一列出，詳細的部分，請參考</a:t>
            </a:r>
            <a:r>
              <a:rPr lang="en-US" altLang="zh-TW" dirty="0"/>
              <a:t>W3C School </a:t>
            </a:r>
            <a:r>
              <a:rPr lang="zh-TW" altLang="en-US" dirty="0"/>
              <a:t>當中的</a:t>
            </a:r>
            <a:r>
              <a:rPr lang="en-US" altLang="zh-TW" dirty="0">
                <a:hlinkClick r:id="rId2"/>
              </a:rPr>
              <a:t>JavaScript Reserved Words</a:t>
            </a:r>
            <a:r>
              <a:rPr lang="zh-TW" altLang="en-US" dirty="0"/>
              <a:t>單元</a:t>
            </a:r>
            <a:endParaRPr lang="en-US" altLang="zh-TW" dirty="0"/>
          </a:p>
          <a:p>
            <a:pPr>
              <a:lnSpc>
                <a:spcPct val="200000"/>
              </a:lnSpc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58" y="2240943"/>
            <a:ext cx="7921042" cy="29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2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宣告常數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ES6</a:t>
            </a:r>
            <a:r>
              <a:rPr lang="zh-TW" altLang="en-US" dirty="0"/>
              <a:t>以後，提供常數的宣告</a:t>
            </a:r>
            <a:endParaRPr lang="en-US" altLang="zh-TW" dirty="0"/>
          </a:p>
          <a:p>
            <a:r>
              <a:rPr lang="zh-TW" altLang="en-US" dirty="0"/>
              <a:t>在資料當中，因在某些狀況下，須有一種數值只能被宣告一次，且宣告後，該數值不能被變動，這就是所謂的常數</a:t>
            </a:r>
            <a:endParaRPr lang="en-US" altLang="zh-TW" dirty="0"/>
          </a:p>
          <a:p>
            <a:r>
              <a:rPr lang="zh-TW" altLang="en-US" dirty="0"/>
              <a:t>常數是事先給予名稱，在程式中有特殊的意義，例如</a:t>
            </a:r>
            <a:r>
              <a:rPr lang="en-US" altLang="zh-TW" dirty="0"/>
              <a:t>:</a:t>
            </a:r>
            <a:r>
              <a:rPr lang="zh-TW" altLang="en-US" dirty="0"/>
              <a:t>稅率</a:t>
            </a:r>
            <a:endParaRPr lang="en-US" altLang="zh-TW" dirty="0"/>
          </a:p>
          <a:p>
            <a:r>
              <a:rPr lang="zh-TW" altLang="en-US" dirty="0"/>
              <a:t>常數的命名規則，通常是使用</a:t>
            </a:r>
            <a:r>
              <a:rPr lang="zh-TW" altLang="en-US" sz="2400" b="1" dirty="0">
                <a:solidFill>
                  <a:srgbClr val="FFFF00"/>
                </a:solidFill>
              </a:rPr>
              <a:t>大寫字母，且單字間以</a:t>
            </a:r>
            <a:r>
              <a:rPr lang="en-US" altLang="zh-TW" sz="2400" b="1" dirty="0">
                <a:solidFill>
                  <a:srgbClr val="FFFF00"/>
                </a:solidFill>
              </a:rPr>
              <a:t>”_”</a:t>
            </a:r>
            <a:r>
              <a:rPr lang="zh-TW" altLang="en-US" sz="2400" b="1" dirty="0">
                <a:solidFill>
                  <a:srgbClr val="FFFF00"/>
                </a:solidFill>
              </a:rPr>
              <a:t>相隔</a:t>
            </a:r>
            <a:endParaRPr lang="en-US" altLang="zh-TW" sz="2400" b="1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73117" y="3820847"/>
            <a:ext cx="7645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err="1">
                <a:solidFill>
                  <a:srgbClr val="FFFF00"/>
                </a:solidFill>
              </a:rPr>
              <a:t>const</a:t>
            </a:r>
            <a:r>
              <a:rPr lang="en-US" altLang="zh-TW" sz="8000" dirty="0">
                <a:solidFill>
                  <a:srgbClr val="FFFF00"/>
                </a:solidFill>
              </a:rPr>
              <a:t> </a:t>
            </a:r>
            <a:r>
              <a:rPr lang="en-US" altLang="zh-TW" sz="8000" dirty="0"/>
              <a:t> </a:t>
            </a:r>
            <a:r>
              <a:rPr lang="en-US" altLang="zh-TW" sz="8000" dirty="0">
                <a:solidFill>
                  <a:srgbClr val="FF0000"/>
                </a:solidFill>
              </a:rPr>
              <a:t>TAX</a:t>
            </a:r>
            <a:r>
              <a:rPr lang="zh-TW" altLang="en-US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</a:t>
            </a:r>
            <a:r>
              <a:rPr lang="zh-TW" altLang="en-US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8000" dirty="0">
                <a:solidFill>
                  <a:srgbClr val="92D050"/>
                </a:solidFill>
              </a:rPr>
              <a:t>1.08</a:t>
            </a:r>
            <a:r>
              <a:rPr lang="en-US" altLang="zh-TW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endParaRPr lang="zh-TW" altLang="en-US" sz="5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96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b="1" dirty="0"/>
              <a:t>練習二 變數與顯示資料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>
          <a:xfrm>
            <a:off x="465691" y="1094726"/>
            <a:ext cx="11140156" cy="5039999"/>
          </a:xfrm>
        </p:spPr>
        <p:txBody>
          <a:bodyPr/>
          <a:lstStyle/>
          <a:p>
            <a:r>
              <a:rPr lang="zh-TW" altLang="en-US" dirty="0"/>
              <a:t>請宣告以下幾個變數 </a:t>
            </a:r>
            <a:endParaRPr lang="en-US" altLang="zh-TW" dirty="0"/>
          </a:p>
          <a:p>
            <a:pPr lvl="1"/>
            <a:r>
              <a:rPr lang="en-US" altLang="zh-TW" dirty="0"/>
              <a:t>a=10;b=20; </a:t>
            </a:r>
            <a:r>
              <a:rPr lang="en-US" altLang="zh-TW" dirty="0" err="1"/>
              <a:t>myName</a:t>
            </a:r>
            <a:r>
              <a:rPr lang="en-US" altLang="zh-TW" dirty="0"/>
              <a:t>=“</a:t>
            </a:r>
            <a:r>
              <a:rPr lang="zh-TW" altLang="en-US" dirty="0"/>
              <a:t>林小妹</a:t>
            </a:r>
            <a:r>
              <a:rPr lang="en-US" altLang="zh-TW" dirty="0"/>
              <a:t>”;age=18</a:t>
            </a:r>
          </a:p>
          <a:p>
            <a:r>
              <a:rPr lang="en-US" altLang="zh-TW" b="1" dirty="0" err="1">
                <a:solidFill>
                  <a:srgbClr val="FF0000"/>
                </a:solidFill>
              </a:rPr>
              <a:t>document.write</a:t>
            </a:r>
            <a:r>
              <a:rPr lang="en-US" altLang="zh-TW" b="1" dirty="0">
                <a:solidFill>
                  <a:srgbClr val="FF0000"/>
                </a:solidFill>
              </a:rPr>
              <a:t> ()</a:t>
            </a:r>
            <a:r>
              <a:rPr lang="zh-TW" altLang="en-US" b="1" dirty="0">
                <a:solidFill>
                  <a:srgbClr val="FF0000"/>
                </a:solidFill>
              </a:rPr>
              <a:t>的指令，就是在撰寫網頁內容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請應用</a:t>
            </a:r>
            <a:r>
              <a:rPr lang="en-US" altLang="zh-TW" dirty="0" err="1"/>
              <a:t>document.write</a:t>
            </a:r>
            <a:r>
              <a:rPr lang="en-US" altLang="zh-TW" dirty="0"/>
              <a:t> ( ) </a:t>
            </a:r>
            <a:r>
              <a:rPr lang="zh-TW" altLang="en-US" dirty="0"/>
              <a:t>指令，寫出如下圖的顯示畫面</a:t>
            </a:r>
            <a:r>
              <a:rPr lang="en-US" altLang="zh-TW" dirty="0"/>
              <a:t>(</a:t>
            </a:r>
            <a:r>
              <a:rPr lang="zh-TW" altLang="en-US" dirty="0"/>
              <a:t>可參閱前面的幾張投影片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97" y="3626783"/>
            <a:ext cx="4876800" cy="2266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03150" y="6472963"/>
            <a:ext cx="258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HW_documentwrite</a:t>
            </a:r>
            <a:r>
              <a:rPr lang="en-US" altLang="zh-TW" dirty="0"/>
              <a:t>.</a:t>
            </a:r>
            <a:r>
              <a:rPr lang="zh-TW" alt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54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zh-TW" altLang="en-US" b="1" dirty="0"/>
              <a:t>練習三 </a:t>
            </a:r>
            <a:r>
              <a:rPr lang="en-US" altLang="zh-TW" b="1" dirty="0" err="1"/>
              <a:t>document.write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請參考前面的範例，內容應用</a:t>
            </a:r>
            <a:r>
              <a:rPr lang="en-US" altLang="zh-TW" dirty="0" err="1"/>
              <a:t>document.write</a:t>
            </a:r>
            <a:r>
              <a:rPr lang="en-US" altLang="zh-TW" dirty="0"/>
              <a:t>()</a:t>
            </a:r>
            <a:r>
              <a:rPr lang="zh-TW" altLang="en-US" dirty="0"/>
              <a:t> 畫出以下的表格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12860" y="6477781"/>
            <a:ext cx="317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HW_documentwrite_table</a:t>
            </a:r>
            <a:r>
              <a:rPr lang="en-US" altLang="zh-TW" dirty="0"/>
              <a:t>.</a:t>
            </a:r>
            <a:r>
              <a:rPr lang="zh-TW" altLang="en-US" dirty="0"/>
              <a:t>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27" y="2836208"/>
            <a:ext cx="2705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8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資料型別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84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  </a:t>
            </a:r>
            <a:r>
              <a:rPr lang="zh-TW" altLang="en-US" dirty="0"/>
              <a:t>資料型別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在程式語言當中資料型別的規定有所不同，區分為強型別與若型別，在強型別當中，若變數宣告給數值用，則該變數就不能拿來儲存字串，多半這樣的程式語言在宣告變數的時候，就得定義資料型別，例如：</a:t>
            </a:r>
            <a:r>
              <a:rPr lang="en-US" altLang="zh-TW" dirty="0"/>
              <a:t>C#</a:t>
            </a:r>
            <a:r>
              <a:rPr lang="zh-TW" altLang="en-US" dirty="0"/>
              <a:t>、</a:t>
            </a:r>
            <a:r>
              <a:rPr lang="en-US" altLang="zh-TW" dirty="0"/>
              <a:t>Java</a:t>
            </a:r>
          </a:p>
          <a:p>
            <a:r>
              <a:rPr lang="zh-TW" altLang="en-US" dirty="0"/>
              <a:t>而</a:t>
            </a:r>
            <a:r>
              <a:rPr lang="en-US" altLang="zh-TW" dirty="0"/>
              <a:t>JavaScript</a:t>
            </a:r>
            <a:r>
              <a:rPr lang="zh-TW" altLang="en-US" dirty="0"/>
              <a:t>的資料型別屬於弱型別</a:t>
            </a:r>
            <a:r>
              <a:rPr lang="en-US" altLang="zh-TW" dirty="0"/>
              <a:t>(weekly typed)</a:t>
            </a:r>
            <a:r>
              <a:rPr lang="zh-TW" altLang="en-US" dirty="0"/>
              <a:t>，又稱為動態型別，也就是說使用前無需事先宣告，而在執行期間可動態改變型別</a:t>
            </a:r>
            <a:endParaRPr lang="en-US" altLang="zh-TW" dirty="0"/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65668" y="6488668"/>
            <a:ext cx="20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</a:t>
            </a:r>
            <a:r>
              <a:rPr lang="zh-TW" altLang="en-US" dirty="0"/>
              <a:t>typeJS.html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7" y="3207952"/>
            <a:ext cx="6057900" cy="2667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40" y="3717539"/>
            <a:ext cx="4686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資料型別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所謂資料型別，指的是資料的種類，</a:t>
            </a:r>
            <a:endParaRPr lang="en-US" altLang="zh-TW" dirty="0"/>
          </a:p>
          <a:p>
            <a:r>
              <a:rPr lang="en-US" altLang="zh-TW" dirty="0"/>
              <a:t>JavaScript </a:t>
            </a:r>
            <a:r>
              <a:rPr lang="zh-TW" altLang="en-US" dirty="0"/>
              <a:t>的型別：基本上可分基本型與參考型，差異在於變數值存入變數的方式。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906993"/>
              </p:ext>
            </p:extLst>
          </p:nvPr>
        </p:nvGraphicFramePr>
        <p:xfrm>
          <a:off x="1080655" y="2221597"/>
          <a:ext cx="9445462" cy="4114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00615">
                  <a:extLst>
                    <a:ext uri="{9D8B030D-6E8A-4147-A177-3AD203B41FA5}">
                      <a16:colId xmlns:a16="http://schemas.microsoft.com/office/drawing/2014/main" val="3832336821"/>
                    </a:ext>
                  </a:extLst>
                </a:gridCol>
                <a:gridCol w="3198748">
                  <a:extLst>
                    <a:ext uri="{9D8B030D-6E8A-4147-A177-3AD203B41FA5}">
                      <a16:colId xmlns:a16="http://schemas.microsoft.com/office/drawing/2014/main" val="3025267773"/>
                    </a:ext>
                  </a:extLst>
                </a:gridCol>
                <a:gridCol w="4546099">
                  <a:extLst>
                    <a:ext uri="{9D8B030D-6E8A-4147-A177-3AD203B41FA5}">
                      <a16:colId xmlns:a16="http://schemas.microsoft.com/office/drawing/2014/main" val="1587374431"/>
                    </a:ext>
                  </a:extLst>
                </a:gridCol>
              </a:tblGrid>
              <a:tr h="314173"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資料型別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18803"/>
                  </a:ext>
                </a:extLst>
              </a:tr>
              <a:tr h="1007075">
                <a:tc rowSpan="5">
                  <a:txBody>
                    <a:bodyPr/>
                    <a:lstStyle/>
                    <a:p>
                      <a:r>
                        <a:rPr lang="zh-TW" altLang="en-US" dirty="0"/>
                        <a:t>基本型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數值</a:t>
                      </a:r>
                      <a:r>
                        <a:rPr lang="en-US" altLang="zh-TW" dirty="0"/>
                        <a:t>(number)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我們可以隨意使用諸如</a:t>
                      </a:r>
                      <a:r>
                        <a:rPr lang="en-US" altLang="zh-TW" dirty="0"/>
                        <a:t>123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-456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78.9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-12345.6789 </a:t>
                      </a:r>
                      <a:r>
                        <a:rPr lang="zh-TW" altLang="en-US" dirty="0"/>
                        <a:t>等十進位數值，其型別均為</a:t>
                      </a:r>
                      <a:r>
                        <a:rPr lang="en-US" altLang="zh-TW" dirty="0"/>
                        <a:t>number</a:t>
                      </a:r>
                      <a:r>
                        <a:rPr lang="zh-TW" altLang="en-US" dirty="0"/>
                        <a:t>，注意不要超過 </a:t>
                      </a:r>
                      <a:r>
                        <a:rPr lang="en-US" altLang="zh-TW" dirty="0"/>
                        <a:t>-2 </a:t>
                      </a:r>
                      <a:r>
                        <a:rPr lang="en-US" altLang="zh-TW" baseline="30000" dirty="0"/>
                        <a:t>1024</a:t>
                      </a:r>
                      <a:r>
                        <a:rPr lang="en-US" altLang="zh-TW" dirty="0"/>
                        <a:t>  ~ 2 </a:t>
                      </a:r>
                      <a:r>
                        <a:rPr lang="en-US" altLang="zh-TW" baseline="30000" dirty="0"/>
                        <a:t>1024</a:t>
                      </a:r>
                      <a:r>
                        <a:rPr lang="en-US" altLang="zh-TW" dirty="0"/>
                        <a:t>  (-10 </a:t>
                      </a:r>
                      <a:r>
                        <a:rPr lang="en-US" altLang="zh-TW" baseline="30000" dirty="0"/>
                        <a:t>307</a:t>
                      </a:r>
                      <a:r>
                        <a:rPr lang="en-US" altLang="zh-TW" dirty="0"/>
                        <a:t>  ~ 10 </a:t>
                      </a:r>
                      <a:r>
                        <a:rPr lang="en-US" altLang="zh-TW" baseline="30000" dirty="0"/>
                        <a:t>307</a:t>
                      </a:r>
                      <a:r>
                        <a:rPr lang="en-US" altLang="zh-TW" dirty="0"/>
                        <a:t> ) </a:t>
                      </a:r>
                      <a:r>
                        <a:rPr lang="zh-TW" altLang="en-US" dirty="0"/>
                        <a:t>的範圍即可。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45013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字串</a:t>
                      </a:r>
                      <a:r>
                        <a:rPr lang="en-US" altLang="zh-TW" dirty="0"/>
                        <a:t>(string)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雙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引號 包住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個以上文字的集合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317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布林</a:t>
                      </a:r>
                      <a:r>
                        <a:rPr lang="en-US" altLang="zh-TW" dirty="0"/>
                        <a:t>(Boolean)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True</a:t>
                      </a:r>
                      <a:r>
                        <a:rPr lang="en-US" altLang="zh-TW" baseline="0" dirty="0"/>
                        <a:t> / 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9214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符號型別</a:t>
                      </a:r>
                      <a:r>
                        <a:rPr lang="en-US" altLang="zh-TW" dirty="0"/>
                        <a:t>(Symbol)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40968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特殊型別</a:t>
                      </a:r>
                      <a:r>
                        <a:rPr lang="en-US" altLang="zh-TW" dirty="0"/>
                        <a:t>(null/undefined)=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空值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未定義之值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2308"/>
                  </a:ext>
                </a:extLst>
              </a:tr>
              <a:tr h="314173">
                <a:tc rowSpan="3">
                  <a:txBody>
                    <a:bodyPr/>
                    <a:lstStyle/>
                    <a:p>
                      <a:r>
                        <a:rPr lang="zh-TW" altLang="en-US" dirty="0"/>
                        <a:t>物件類型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陣列</a:t>
                      </a:r>
                      <a:r>
                        <a:rPr lang="en-US" altLang="zh-TW" dirty="0"/>
                        <a:t>(array)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資料集合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透過索引值存取資料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371757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物件</a:t>
                      </a:r>
                      <a:r>
                        <a:rPr lang="en-US" altLang="zh-TW" dirty="0"/>
                        <a:t>(object)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資料集合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透過名稱存取資料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1559"/>
                  </a:ext>
                </a:extLst>
              </a:tr>
              <a:tr h="31417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函數</a:t>
                      </a:r>
                      <a:r>
                        <a:rPr lang="en-US" altLang="zh-TW" dirty="0"/>
                        <a:t>(function)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一連串的處理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步驟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2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38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如何運作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604038" y="1444337"/>
            <a:ext cx="2289464" cy="3002972"/>
            <a:chOff x="4225636" y="1631373"/>
            <a:chExt cx="2289464" cy="3002972"/>
          </a:xfrm>
        </p:grpSpPr>
        <p:sp>
          <p:nvSpPr>
            <p:cNvPr id="5" name="流程圖: 程序 4"/>
            <p:cNvSpPr/>
            <p:nvPr/>
          </p:nvSpPr>
          <p:spPr>
            <a:xfrm>
              <a:off x="4322617" y="1724891"/>
              <a:ext cx="2192483" cy="2909454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&lt;HTML&gt;</a:t>
              </a:r>
              <a:endParaRPr lang="zh-TW" altLang="en-US" dirty="0"/>
            </a:p>
          </p:txBody>
        </p:sp>
        <p:sp>
          <p:nvSpPr>
            <p:cNvPr id="6" name="流程圖: 程序 5"/>
            <p:cNvSpPr/>
            <p:nvPr/>
          </p:nvSpPr>
          <p:spPr>
            <a:xfrm>
              <a:off x="4225636" y="1631373"/>
              <a:ext cx="2192483" cy="290945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&lt;CSS&gt;</a:t>
              </a:r>
              <a:endParaRPr lang="zh-TW" altLang="en-US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886701" y="1444337"/>
            <a:ext cx="2386445" cy="3096490"/>
            <a:chOff x="7886701" y="1444337"/>
            <a:chExt cx="2386445" cy="3096490"/>
          </a:xfrm>
        </p:grpSpPr>
        <p:sp>
          <p:nvSpPr>
            <p:cNvPr id="9" name="流程圖: 程序 8"/>
            <p:cNvSpPr/>
            <p:nvPr/>
          </p:nvSpPr>
          <p:spPr>
            <a:xfrm>
              <a:off x="8080663" y="1631373"/>
              <a:ext cx="2192483" cy="2909454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&lt;HTML&gt;</a:t>
              </a:r>
              <a:endParaRPr lang="zh-TW" altLang="en-US" dirty="0"/>
            </a:p>
          </p:txBody>
        </p:sp>
        <p:sp>
          <p:nvSpPr>
            <p:cNvPr id="10" name="流程圖: 程序 9"/>
            <p:cNvSpPr/>
            <p:nvPr/>
          </p:nvSpPr>
          <p:spPr>
            <a:xfrm>
              <a:off x="7983682" y="1537855"/>
              <a:ext cx="2192483" cy="290945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&lt;CSS&gt;</a:t>
              </a:r>
              <a:endParaRPr lang="zh-TW" altLang="en-US" dirty="0"/>
            </a:p>
          </p:txBody>
        </p:sp>
        <p:sp>
          <p:nvSpPr>
            <p:cNvPr id="7" name="流程圖: 程序 6"/>
            <p:cNvSpPr/>
            <p:nvPr/>
          </p:nvSpPr>
          <p:spPr>
            <a:xfrm>
              <a:off x="7886701" y="1444337"/>
              <a:ext cx="2192483" cy="2909454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&lt;JavaScript&gt;</a:t>
              </a:r>
              <a:endParaRPr lang="zh-TW" altLang="en-US" dirty="0"/>
            </a:p>
          </p:txBody>
        </p:sp>
      </p:grpSp>
      <p:sp>
        <p:nvSpPr>
          <p:cNvPr id="8" name="流程圖: 程序 7"/>
          <p:cNvSpPr/>
          <p:nvPr/>
        </p:nvSpPr>
        <p:spPr>
          <a:xfrm>
            <a:off x="1410854" y="1444337"/>
            <a:ext cx="2192483" cy="2909454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&lt;HTML&gt;</a:t>
            </a:r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86427" y="4832392"/>
          <a:ext cx="2841337" cy="16799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1337">
                  <a:extLst>
                    <a:ext uri="{9D8B030D-6E8A-4147-A177-3AD203B41FA5}">
                      <a16:colId xmlns:a16="http://schemas.microsoft.com/office/drawing/2014/main" val="1837872034"/>
                    </a:ext>
                  </a:extLst>
                </a:gridCol>
              </a:tblGrid>
              <a:tr h="7336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內容層</a:t>
                      </a:r>
                      <a:r>
                        <a:rPr lang="en-US" altLang="zh-TW" dirty="0"/>
                        <a:t>(Content Layer)</a:t>
                      </a:r>
                    </a:p>
                    <a:p>
                      <a:pPr algn="ctr"/>
                      <a:r>
                        <a:rPr lang="en-US" altLang="zh-TW" dirty="0"/>
                        <a:t>.html 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87920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頁面內容的置放處，給予頁面呈現的架構，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4158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427392" y="4832392"/>
          <a:ext cx="2929371" cy="1632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29371">
                  <a:extLst>
                    <a:ext uri="{9D8B030D-6E8A-4147-A177-3AD203B41FA5}">
                      <a16:colId xmlns:a16="http://schemas.microsoft.com/office/drawing/2014/main" val="1837872034"/>
                    </a:ext>
                  </a:extLst>
                </a:gridCol>
              </a:tblGrid>
              <a:tr h="68574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表現層</a:t>
                      </a:r>
                      <a:r>
                        <a:rPr lang="en-US" altLang="zh-TW" dirty="0"/>
                        <a:t>(Presentation Layer)</a:t>
                      </a:r>
                    </a:p>
                    <a:p>
                      <a:pPr algn="ctr"/>
                      <a:r>
                        <a:rPr lang="en-US" altLang="zh-TW" dirty="0"/>
                        <a:t>.</a:t>
                      </a:r>
                      <a:r>
                        <a:rPr lang="en-US" altLang="zh-TW" dirty="0" err="1"/>
                        <a:t>css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87920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運用樣式定義</a:t>
                      </a:r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的表現方式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例如：顏色、字體大小、樣式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4158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921336" y="4832392"/>
          <a:ext cx="2929371" cy="16320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9371">
                  <a:extLst>
                    <a:ext uri="{9D8B030D-6E8A-4147-A177-3AD203B41FA5}">
                      <a16:colId xmlns:a16="http://schemas.microsoft.com/office/drawing/2014/main" val="1837872034"/>
                    </a:ext>
                  </a:extLst>
                </a:gridCol>
              </a:tblGrid>
              <a:tr h="68574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行為層</a:t>
                      </a:r>
                      <a:r>
                        <a:rPr lang="en-US" altLang="zh-TW" dirty="0"/>
                        <a:t>(Behavior Layer)</a:t>
                      </a:r>
                    </a:p>
                    <a:p>
                      <a:pPr algn="ctr"/>
                      <a:r>
                        <a:rPr lang="en-US" altLang="zh-TW" dirty="0"/>
                        <a:t>.</a:t>
                      </a:r>
                      <a:r>
                        <a:rPr lang="en-US" altLang="zh-TW" dirty="0" err="1"/>
                        <a:t>js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87920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變更頁面行為，增加互動性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4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856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數值可分為整數型別與浮點數型別</a:t>
            </a:r>
            <a:endParaRPr lang="en-US" altLang="zh-TW" dirty="0"/>
          </a:p>
          <a:p>
            <a:pPr lvl="1"/>
            <a:r>
              <a:rPr lang="zh-TW" altLang="en-US" dirty="0"/>
              <a:t>整數</a:t>
            </a:r>
            <a:endParaRPr lang="en-US" altLang="zh-TW" dirty="0"/>
          </a:p>
          <a:p>
            <a:pPr lvl="2"/>
            <a:r>
              <a:rPr lang="en-US" altLang="zh-TW" dirty="0"/>
              <a:t>10</a:t>
            </a:r>
            <a:r>
              <a:rPr lang="zh-TW" altLang="en-US" dirty="0"/>
              <a:t>進制 例如：</a:t>
            </a:r>
            <a:r>
              <a:rPr lang="en-US" altLang="zh-TW" dirty="0"/>
              <a:t>1000</a:t>
            </a:r>
            <a:r>
              <a:rPr lang="zh-TW" altLang="en-US" dirty="0"/>
              <a:t>、</a:t>
            </a:r>
            <a:r>
              <a:rPr lang="en-US" altLang="zh-TW" dirty="0"/>
              <a:t>300</a:t>
            </a:r>
            <a:r>
              <a:rPr lang="zh-TW" altLang="en-US" dirty="0"/>
              <a:t>、</a:t>
            </a:r>
            <a:r>
              <a:rPr lang="en-US" altLang="zh-TW" dirty="0"/>
              <a:t>0</a:t>
            </a:r>
          </a:p>
          <a:p>
            <a:pPr lvl="2"/>
            <a:r>
              <a:rPr lang="en-US" altLang="zh-TW" dirty="0"/>
              <a:t>16</a:t>
            </a:r>
            <a:r>
              <a:rPr lang="zh-TW" altLang="en-US" dirty="0"/>
              <a:t>進制 例如：</a:t>
            </a:r>
            <a:r>
              <a:rPr lang="en-US" altLang="zh-TW" dirty="0"/>
              <a:t>0xFFffFF</a:t>
            </a:r>
            <a:r>
              <a:rPr lang="zh-TW" altLang="en-US" dirty="0"/>
              <a:t>、</a:t>
            </a:r>
            <a:r>
              <a:rPr lang="en-US" altLang="zh-TW" dirty="0"/>
              <a:t>0xcc55AA</a:t>
            </a:r>
          </a:p>
          <a:p>
            <a:pPr lvl="2"/>
            <a:r>
              <a:rPr lang="en-US" altLang="zh-TW" dirty="0"/>
              <a:t>8</a:t>
            </a:r>
            <a:r>
              <a:rPr lang="zh-TW" altLang="en-US" dirty="0"/>
              <a:t>進制 例如：</a:t>
            </a:r>
            <a:r>
              <a:rPr lang="en-US" altLang="zh-TW" dirty="0"/>
              <a:t>6o166</a:t>
            </a:r>
            <a:r>
              <a:rPr lang="zh-TW" altLang="en-US" dirty="0"/>
              <a:t>、</a:t>
            </a:r>
            <a:r>
              <a:rPr lang="en-US" altLang="zh-TW" dirty="0"/>
              <a:t>06o44</a:t>
            </a:r>
          </a:p>
          <a:p>
            <a:pPr lvl="2"/>
            <a:r>
              <a:rPr lang="en-US" altLang="zh-TW" dirty="0"/>
              <a:t>2</a:t>
            </a:r>
            <a:r>
              <a:rPr lang="zh-TW" altLang="en-US" dirty="0"/>
              <a:t>進制 例如：</a:t>
            </a:r>
            <a:r>
              <a:rPr lang="en-US" altLang="zh-TW" dirty="0"/>
              <a:t>1b00</a:t>
            </a:r>
            <a:r>
              <a:rPr lang="zh-TW" altLang="en-US" dirty="0"/>
              <a:t>、</a:t>
            </a:r>
            <a:r>
              <a:rPr lang="en-US" altLang="zh-TW" dirty="0"/>
              <a:t>1b01</a:t>
            </a:r>
          </a:p>
          <a:p>
            <a:pPr lvl="1"/>
            <a:r>
              <a:rPr lang="zh-TW" altLang="en-US" dirty="0"/>
              <a:t>浮點數</a:t>
            </a:r>
            <a:r>
              <a:rPr lang="en-US" altLang="zh-TW" dirty="0"/>
              <a:t> </a:t>
            </a:r>
            <a:r>
              <a:rPr lang="zh-TW" altLang="en-US" dirty="0"/>
              <a:t>例如：</a:t>
            </a:r>
            <a:r>
              <a:rPr lang="en-US" altLang="zh-TW" dirty="0"/>
              <a:t>2.5 , 3.14e5(</a:t>
            </a:r>
            <a:r>
              <a:rPr lang="zh-TW" altLang="en-US" dirty="0"/>
              <a:t>指數表示法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數值的範圍 </a:t>
            </a:r>
            <a:r>
              <a:rPr lang="en-US" altLang="zh-TW" dirty="0"/>
              <a:t>-2 1024  ~ 2 1024  (-10 307  ~ 10 307 ) </a:t>
            </a:r>
            <a:r>
              <a:rPr lang="zh-TW" altLang="en-US" dirty="0"/>
              <a:t>的範圍即可。</a:t>
            </a:r>
          </a:p>
          <a:p>
            <a:r>
              <a:rPr lang="en-US" altLang="zh-TW" dirty="0"/>
              <a:t>JavaScript </a:t>
            </a:r>
            <a:r>
              <a:rPr lang="zh-TW" altLang="en-US" dirty="0"/>
              <a:t>提供了下列幾個特殊的數值：</a:t>
            </a:r>
            <a:endParaRPr lang="en-US" altLang="zh-TW" dirty="0"/>
          </a:p>
          <a:p>
            <a:pPr lvl="2"/>
            <a:r>
              <a:rPr lang="en-US" altLang="zh-TW" sz="2000" dirty="0" err="1"/>
              <a:t>NaN</a:t>
            </a:r>
            <a:r>
              <a:rPr lang="en-US" altLang="zh-TW" sz="2000" dirty="0"/>
              <a:t>(Not a number)</a:t>
            </a:r>
            <a:r>
              <a:rPr lang="zh-TW" altLang="en-US" sz="2000" dirty="0"/>
              <a:t>：不當的數值運算</a:t>
            </a:r>
            <a:r>
              <a:rPr lang="en-US" altLang="zh-TW" sz="2000" dirty="0"/>
              <a:t>(ex:</a:t>
            </a:r>
            <a:r>
              <a:rPr lang="zh-TW" altLang="en-US" sz="2000" dirty="0"/>
              <a:t>將數值除以字串</a:t>
            </a:r>
            <a:r>
              <a:rPr lang="en-US" altLang="zh-TW" sz="2000" dirty="0"/>
              <a:t>)</a:t>
            </a:r>
          </a:p>
          <a:p>
            <a:pPr lvl="2"/>
            <a:r>
              <a:rPr lang="zh-TW" altLang="en-US" sz="2000" dirty="0"/>
              <a:t> </a:t>
            </a:r>
            <a:r>
              <a:rPr lang="en-US" altLang="zh-TW" sz="2000" dirty="0"/>
              <a:t>Inﬁnity</a:t>
            </a:r>
            <a:r>
              <a:rPr lang="zh-TW" altLang="en-US" sz="2000" dirty="0"/>
              <a:t>：正無限大，表示超過</a:t>
            </a:r>
            <a:r>
              <a:rPr lang="en-US" altLang="zh-TW" sz="2000" dirty="0"/>
              <a:t>JavaScript</a:t>
            </a:r>
            <a:r>
              <a:rPr lang="zh-TW" altLang="en-US" sz="2000" dirty="0"/>
              <a:t>所能表示的最大範圍</a:t>
            </a:r>
            <a:r>
              <a:rPr lang="en-US" altLang="zh-TW" sz="2000" dirty="0"/>
              <a:t>(ex:</a:t>
            </a:r>
            <a:r>
              <a:rPr lang="zh-TW" altLang="en-US" sz="2000" dirty="0"/>
              <a:t>正整數除以</a:t>
            </a:r>
            <a:r>
              <a:rPr lang="en-US" altLang="zh-TW" sz="2000" dirty="0"/>
              <a:t>0)</a:t>
            </a:r>
          </a:p>
          <a:p>
            <a:pPr lvl="2"/>
            <a:r>
              <a:rPr lang="en-US" altLang="zh-TW" sz="2000" dirty="0"/>
              <a:t>- Inﬁnity</a:t>
            </a:r>
            <a:r>
              <a:rPr lang="zh-TW" altLang="en-US" sz="2000" dirty="0"/>
              <a:t>：負無限大，表示超過</a:t>
            </a:r>
            <a:r>
              <a:rPr lang="en-US" altLang="zh-TW" sz="2000" dirty="0"/>
              <a:t>JavaScript</a:t>
            </a:r>
            <a:r>
              <a:rPr lang="zh-TW" altLang="en-US" sz="2000" dirty="0"/>
              <a:t>所能表示的最小範圍</a:t>
            </a:r>
            <a:r>
              <a:rPr lang="en-US" altLang="zh-TW" sz="2000" dirty="0"/>
              <a:t>(ex:</a:t>
            </a:r>
            <a:r>
              <a:rPr lang="zh-TW" altLang="en-US" sz="2000" dirty="0"/>
              <a:t>負數除以</a:t>
            </a:r>
            <a:r>
              <a:rPr lang="en-US" altLang="zh-TW" sz="2000" dirty="0"/>
              <a:t>0)</a:t>
            </a:r>
            <a:endParaRPr lang="zh-TW" altLang="en-US" sz="2000" dirty="0"/>
          </a:p>
          <a:p>
            <a:pPr>
              <a:buFont typeface="Century Gothic" panose="020B0502020202020204" pitchFamily="34" charset="0"/>
              <a:buChar char="►"/>
            </a:pPr>
            <a:endParaRPr lang="zh-TW" altLang="en-US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11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字串 </a:t>
            </a:r>
            <a:r>
              <a:rPr lang="en-US" altLang="zh-TW" dirty="0"/>
              <a:t>(string)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 </a:t>
            </a:r>
            <a:r>
              <a:rPr lang="zh-TW" altLang="en-US" dirty="0"/>
              <a:t>針對字串提供了</a:t>
            </a:r>
            <a:r>
              <a:rPr lang="en-US" altLang="zh-TW" dirty="0"/>
              <a:t>string </a:t>
            </a:r>
            <a:r>
              <a:rPr lang="zh-TW" altLang="en-US" dirty="0"/>
              <a:t>型別，並規定字串的前後必須加上雙引號 </a:t>
            </a:r>
            <a:r>
              <a:rPr lang="en-US" altLang="zh-TW" dirty="0"/>
              <a:t>(") </a:t>
            </a:r>
            <a:r>
              <a:rPr lang="zh-TW" altLang="en-US" dirty="0"/>
              <a:t>或單引號 </a:t>
            </a:r>
            <a:r>
              <a:rPr lang="en-US" altLang="zh-TW" dirty="0"/>
              <a:t>(‘)</a:t>
            </a:r>
            <a:r>
              <a:rPr lang="zh-TW" altLang="en-US" dirty="0"/>
              <a:t>，但兩者不可混用，例如 </a:t>
            </a:r>
            <a:r>
              <a:rPr lang="en-US" altLang="zh-TW" dirty="0"/>
              <a:t>“ </a:t>
            </a:r>
            <a:r>
              <a:rPr lang="zh-TW" altLang="en-US" dirty="0"/>
              <a:t>生日</a:t>
            </a:r>
            <a:r>
              <a:rPr lang="en-US" altLang="zh-TW" dirty="0"/>
              <a:t>”</a:t>
            </a:r>
            <a:r>
              <a:rPr lang="zh-TW" altLang="en-US" dirty="0"/>
              <a:t>、</a:t>
            </a:r>
            <a:r>
              <a:rPr lang="en-US" altLang="zh-TW" dirty="0"/>
              <a:t>’birthday‘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為了日後方便區隔，</a:t>
            </a:r>
            <a:r>
              <a:rPr lang="zh-TW" altLang="en-US" b="1" dirty="0">
                <a:solidFill>
                  <a:srgbClr val="FFFF00"/>
                </a:solidFill>
              </a:rPr>
              <a:t>統一以</a:t>
            </a:r>
            <a:r>
              <a:rPr lang="en-US" altLang="zh-TW" b="1" dirty="0">
                <a:solidFill>
                  <a:srgbClr val="FFFF00"/>
                </a:solidFill>
              </a:rPr>
              <a:t>’ ’</a:t>
            </a:r>
            <a:r>
              <a:rPr lang="zh-TW" altLang="en-US" b="1" dirty="0">
                <a:solidFill>
                  <a:srgbClr val="FFFF00"/>
                </a:solidFill>
              </a:rPr>
              <a:t>作為字串變數的宣告</a:t>
            </a:r>
            <a:r>
              <a:rPr lang="zh-TW" altLang="en-US" dirty="0"/>
              <a:t>，較不易混淆，但須注意，有時若字串中以包含單引號，則改載雙引號代表字串，以降低便是錯誤的問題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692987" y="6488668"/>
            <a:ext cx="244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Sample_typeString.html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4677400"/>
            <a:ext cx="5657850" cy="14573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15" y="2938450"/>
            <a:ext cx="72104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3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 </a:t>
            </a:r>
            <a:r>
              <a:rPr lang="en-US" altLang="zh-TW" dirty="0"/>
              <a:t>(string)-</a:t>
            </a:r>
            <a:r>
              <a:rPr lang="zh-TW" altLang="en-US" dirty="0"/>
              <a:t>跳脫字元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在字串型別當中，包含了特數意義的字元</a:t>
            </a:r>
            <a:r>
              <a:rPr lang="en-US" altLang="zh-TW" dirty="0"/>
              <a:t>(</a:t>
            </a:r>
            <a:r>
              <a:rPr lang="zh-TW" altLang="en-US" dirty="0"/>
              <a:t>例如：換行、</a:t>
            </a:r>
            <a:r>
              <a:rPr lang="en-US" altLang="zh-TW" dirty="0"/>
              <a:t>tab</a:t>
            </a:r>
            <a:r>
              <a:rPr lang="zh-TW" altLang="en-US" dirty="0"/>
              <a:t>、等</a:t>
            </a:r>
            <a:r>
              <a:rPr lang="en-US" altLang="zh-TW" dirty="0"/>
              <a:t>)</a:t>
            </a:r>
            <a:r>
              <a:rPr lang="zh-TW" altLang="en-US" dirty="0"/>
              <a:t>，這時就可採嗽 </a:t>
            </a:r>
            <a:r>
              <a:rPr lang="en-US" altLang="zh-TW" dirty="0"/>
              <a:t>\ + </a:t>
            </a:r>
            <a:r>
              <a:rPr lang="zh-TW" altLang="en-US" dirty="0"/>
              <a:t>字串來表達，這樣的字元稱為跳脫字元</a:t>
            </a:r>
            <a:r>
              <a:rPr lang="en-US" altLang="zh-TW" dirty="0"/>
              <a:t>(Escape sequence)</a:t>
            </a:r>
          </a:p>
          <a:p>
            <a:r>
              <a:rPr lang="zh-TW" altLang="en-US" dirty="0"/>
              <a:t>主要的幾個跳脫字元如下</a:t>
            </a: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07544"/>
              </p:ext>
            </p:extLst>
          </p:nvPr>
        </p:nvGraphicFramePr>
        <p:xfrm>
          <a:off x="1462459" y="2385694"/>
          <a:ext cx="8512175" cy="2484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跳脫字元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跳脫字元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923">
                <a:tc>
                  <a:txBody>
                    <a:bodyPr/>
                    <a:lstStyle/>
                    <a:p>
                      <a:r>
                        <a:rPr lang="en-US" altLang="zh-TW" dirty="0"/>
                        <a:t>\”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雙引號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\’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單引號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923">
                <a:tc>
                  <a:txBody>
                    <a:bodyPr/>
                    <a:lstStyle/>
                    <a:p>
                      <a:r>
                        <a:rPr lang="en-US" altLang="zh-TW" dirty="0"/>
                        <a:t>\\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反斜線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\b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BackSpace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923">
                <a:tc>
                  <a:txBody>
                    <a:bodyPr/>
                    <a:lstStyle/>
                    <a:p>
                      <a:r>
                        <a:rPr lang="en-US" altLang="zh-TW" dirty="0"/>
                        <a:t>\f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換行</a:t>
                      </a:r>
                      <a:r>
                        <a:rPr lang="en-US" altLang="zh-TW" dirty="0"/>
                        <a:t>(Form</a:t>
                      </a:r>
                      <a:r>
                        <a:rPr lang="en-US" altLang="zh-TW" baseline="0" dirty="0"/>
                        <a:t> Feed)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\n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換行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923">
                <a:tc>
                  <a:txBody>
                    <a:bodyPr/>
                    <a:lstStyle/>
                    <a:p>
                      <a:r>
                        <a:rPr lang="en-US" altLang="zh-TW" dirty="0"/>
                        <a:t>\r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換行</a:t>
                      </a:r>
                      <a:r>
                        <a:rPr lang="en-US" altLang="zh-TW" dirty="0"/>
                        <a:t>(Carriage Return)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\t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47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 </a:t>
            </a:r>
            <a:r>
              <a:rPr lang="en-US" altLang="zh-TW" dirty="0"/>
              <a:t>(string)-</a:t>
            </a:r>
            <a:r>
              <a:rPr lang="zh-TW" altLang="en-US" dirty="0"/>
              <a:t>跳脫字元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4027" b="18194"/>
          <a:stretch/>
        </p:blipFill>
        <p:spPr>
          <a:xfrm>
            <a:off x="5364014" y="1398317"/>
            <a:ext cx="6353176" cy="14415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1728552"/>
            <a:ext cx="4857750" cy="7810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427" y="3143427"/>
            <a:ext cx="5362575" cy="1590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1979" b="7837"/>
          <a:stretch/>
        </p:blipFill>
        <p:spPr>
          <a:xfrm>
            <a:off x="5730727" y="4982249"/>
            <a:ext cx="4402159" cy="145606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7" y="3544036"/>
            <a:ext cx="4787752" cy="20481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043555" y="6488668"/>
            <a:ext cx="3096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Sample_typeString_escap.html</a:t>
            </a:r>
          </a:p>
        </p:txBody>
      </p:sp>
    </p:spTree>
    <p:extLst>
      <p:ext uri="{BB962C8B-B14F-4D97-AF65-F5344CB8AC3E}">
        <p14:creationId xmlns:p14="http://schemas.microsoft.com/office/powerpoint/2010/main" val="503317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樣板字串 </a:t>
            </a:r>
            <a:r>
              <a:rPr lang="en-US" altLang="zh-TW" dirty="0"/>
              <a:t>(Template Strings)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b="1" dirty="0"/>
              <a:t>ES6</a:t>
            </a:r>
            <a:r>
              <a:rPr lang="zh-TW" altLang="en-US" b="1" dirty="0"/>
              <a:t>新的字串型別</a:t>
            </a:r>
            <a:endParaRPr lang="en-US" altLang="zh-TW" b="1" dirty="0"/>
          </a:p>
          <a:p>
            <a:r>
              <a:rPr lang="zh-TW" altLang="en-US" b="1" dirty="0"/>
              <a:t>讓字串擁有下列的內容</a:t>
            </a:r>
            <a:endParaRPr lang="en-US" altLang="zh-TW" b="1" dirty="0"/>
          </a:p>
          <a:p>
            <a:pPr lvl="1"/>
            <a:r>
              <a:rPr lang="zh-TW" altLang="en-US" b="1" dirty="0"/>
              <a:t>在字串中崁入變數</a:t>
            </a:r>
            <a:endParaRPr lang="en-US" altLang="zh-TW" b="1" dirty="0"/>
          </a:p>
          <a:p>
            <a:pPr lvl="1"/>
            <a:r>
              <a:rPr lang="zh-TW" altLang="en-US" b="1" dirty="0"/>
              <a:t>支援多行的字串</a:t>
            </a:r>
            <a:r>
              <a:rPr lang="en-US" altLang="zh-TW" b="1" dirty="0"/>
              <a:t>(</a:t>
            </a:r>
            <a:r>
              <a:rPr lang="zh-TW" altLang="en-US" b="1" dirty="0"/>
              <a:t> 包含換行文字</a:t>
            </a:r>
            <a:r>
              <a:rPr lang="en-US" altLang="zh-TW" b="1" dirty="0"/>
              <a:t>)</a:t>
            </a:r>
          </a:p>
          <a:p>
            <a:r>
              <a:rPr lang="zh-TW" altLang="en-US" b="1" dirty="0">
                <a:solidFill>
                  <a:srgbClr val="FFFF00"/>
                </a:solidFill>
              </a:rPr>
              <a:t>特別注意，若要使用樣板字串，請將單引號  </a:t>
            </a:r>
            <a:r>
              <a:rPr lang="en-US" altLang="zh-TW" b="1" dirty="0">
                <a:solidFill>
                  <a:srgbClr val="FFFF00"/>
                </a:solidFill>
              </a:rPr>
              <a:t>’ </a:t>
            </a:r>
            <a:r>
              <a:rPr lang="zh-TW" altLang="en-US" b="1" dirty="0">
                <a:solidFill>
                  <a:srgbClr val="FFFF00"/>
                </a:solidFill>
              </a:rPr>
              <a:t>改為反引號 </a:t>
            </a:r>
            <a:r>
              <a:rPr lang="en-US" altLang="zh-TW" b="1" dirty="0">
                <a:solidFill>
                  <a:srgbClr val="FFFF00"/>
                </a:solidFill>
              </a:rPr>
              <a:t>` (</a:t>
            </a:r>
            <a:r>
              <a:rPr lang="zh-TW" altLang="en-US" b="1" dirty="0">
                <a:solidFill>
                  <a:srgbClr val="FFFF00"/>
                </a:solidFill>
              </a:rPr>
              <a:t>一般是在鍵盤</a:t>
            </a:r>
            <a:r>
              <a:rPr lang="en-US" altLang="zh-TW" b="1" dirty="0">
                <a:solidFill>
                  <a:srgbClr val="FFFF00"/>
                </a:solidFill>
              </a:rPr>
              <a:t>1</a:t>
            </a:r>
            <a:r>
              <a:rPr lang="zh-TW" altLang="en-US" b="1" dirty="0">
                <a:solidFill>
                  <a:srgbClr val="FFFF00"/>
                </a:solidFill>
              </a:rPr>
              <a:t>的左邊那一顆案件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8004" y="6488668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Sample_typeString_Template.html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3314700"/>
            <a:ext cx="5705475" cy="1790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5319374"/>
            <a:ext cx="54292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1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r>
              <a:rPr lang="en-US" altLang="zh-TW" dirty="0"/>
              <a:t>(Array)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陣列是一個資料的集合集，可用單一陣列同時存放多個資料</a:t>
            </a:r>
            <a:endParaRPr lang="en-US" altLang="zh-TW" dirty="0"/>
          </a:p>
          <a:p>
            <a:r>
              <a:rPr lang="zh-TW" altLang="en-US" dirty="0"/>
              <a:t>每一個儲存在陣列當中每一格的值，稱為 </a:t>
            </a:r>
            <a:r>
              <a:rPr lang="zh-TW" altLang="en-US" b="1" dirty="0">
                <a:solidFill>
                  <a:srgbClr val="FFFF00"/>
                </a:solidFill>
              </a:rPr>
              <a:t>元素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dirty="0"/>
              <a:t>陣列中的每個元素，</a:t>
            </a:r>
            <a:r>
              <a:rPr lang="zh-TW" altLang="en-US" b="1" dirty="0">
                <a:solidFill>
                  <a:srgbClr val="FFFF00"/>
                </a:solidFill>
              </a:rPr>
              <a:t>是用逗點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，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r>
              <a:rPr lang="zh-TW" altLang="en-US" b="1" dirty="0">
                <a:solidFill>
                  <a:srgbClr val="FFFF00"/>
                </a:solidFill>
              </a:rPr>
              <a:t>隔開，最外面由  </a:t>
            </a:r>
            <a:r>
              <a:rPr lang="en-US" altLang="zh-TW" b="1" dirty="0">
                <a:solidFill>
                  <a:srgbClr val="FFFF00"/>
                </a:solidFill>
              </a:rPr>
              <a:t>[</a:t>
            </a:r>
            <a:r>
              <a:rPr lang="zh-TW" altLang="en-US" b="1" dirty="0">
                <a:solidFill>
                  <a:srgbClr val="FFFF00"/>
                </a:solidFill>
              </a:rPr>
              <a:t>   </a:t>
            </a:r>
            <a:r>
              <a:rPr lang="en-US" altLang="zh-TW" b="1" dirty="0">
                <a:solidFill>
                  <a:srgbClr val="FFFF00"/>
                </a:solidFill>
              </a:rPr>
              <a:t>]</a:t>
            </a:r>
            <a:r>
              <a:rPr lang="zh-TW" altLang="en-US" b="1" dirty="0">
                <a:solidFill>
                  <a:srgbClr val="FFFF00"/>
                </a:solidFill>
              </a:rPr>
              <a:t> 包起來，陣列開始位置是由</a:t>
            </a:r>
            <a:r>
              <a:rPr lang="en-US" altLang="zh-TW" b="1" dirty="0">
                <a:solidFill>
                  <a:srgbClr val="FFFF00"/>
                </a:solidFill>
              </a:rPr>
              <a:t>”0”</a:t>
            </a:r>
            <a:r>
              <a:rPr lang="zh-TW" altLang="en-US" b="1" dirty="0">
                <a:solidFill>
                  <a:srgbClr val="FFFF00"/>
                </a:solidFill>
              </a:rPr>
              <a:t>開始</a:t>
            </a:r>
            <a:endParaRPr lang="en-US" altLang="zh-TW" b="1" dirty="0">
              <a:solidFill>
                <a:srgbClr val="FFFF00"/>
              </a:solidFill>
            </a:endParaRPr>
          </a:p>
          <a:p>
            <a:endParaRPr lang="zh-TW" alt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19180"/>
              </p:ext>
            </p:extLst>
          </p:nvPr>
        </p:nvGraphicFramePr>
        <p:xfrm>
          <a:off x="1822450" y="4729311"/>
          <a:ext cx="6502400" cy="6400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237644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84719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54264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9821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[0]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香蕉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鳳梨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[2]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芭樂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[3]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蓮霧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0518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6292" y="2929461"/>
            <a:ext cx="1142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err="1">
                <a:solidFill>
                  <a:srgbClr val="FFFF00"/>
                </a:solidFill>
              </a:rPr>
              <a:t>var</a:t>
            </a:r>
            <a:r>
              <a:rPr lang="en-US" altLang="zh-TW" sz="5400" b="1" dirty="0">
                <a:solidFill>
                  <a:srgbClr val="FFFF00"/>
                </a:solidFill>
              </a:rPr>
              <a:t> </a:t>
            </a:r>
            <a:r>
              <a:rPr lang="en-US" altLang="zh-TW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fruit </a:t>
            </a:r>
            <a:r>
              <a:rPr lang="en-US" altLang="zh-TW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[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香蕉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4800" b="1" dirty="0">
                <a:solidFill>
                  <a:srgbClr val="92D050"/>
                </a:solidFill>
              </a:rPr>
              <a:t>,</a:t>
            </a:r>
            <a:r>
              <a:rPr lang="zh-TW" altLang="en-US" sz="4800" b="1" dirty="0">
                <a:solidFill>
                  <a:srgbClr val="92D050"/>
                </a:solidFill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鳳梨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4800" b="1" dirty="0">
                <a:solidFill>
                  <a:srgbClr val="92D050"/>
                </a:solidFill>
              </a:rPr>
              <a:t>,</a:t>
            </a:r>
            <a:r>
              <a:rPr lang="zh-TW" altLang="en-US" sz="4800" b="1" dirty="0">
                <a:solidFill>
                  <a:srgbClr val="92D050"/>
                </a:solidFill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芭樂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en-US" altLang="zh-TW" sz="4800" b="1" dirty="0">
                <a:solidFill>
                  <a:srgbClr val="92D050"/>
                </a:solidFill>
              </a:rPr>
              <a:t> ,</a:t>
            </a:r>
            <a:r>
              <a:rPr lang="zh-TW" altLang="en-US" sz="4800" b="1" dirty="0">
                <a:solidFill>
                  <a:srgbClr val="92D050"/>
                </a:solidFill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蓮霧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en-US" altLang="zh-TW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]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endParaRPr lang="zh-TW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向下箭號 5"/>
          <p:cNvSpPr/>
          <p:nvPr/>
        </p:nvSpPr>
        <p:spPr>
          <a:xfrm>
            <a:off x="5524500" y="3879114"/>
            <a:ext cx="495300" cy="759562"/>
          </a:xfrm>
          <a:prstGeom prst="downArrow">
            <a:avLst>
              <a:gd name="adj1" fmla="val 36046"/>
              <a:gd name="adj2" fmla="val 430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44441" y="6027416"/>
            <a:ext cx="3235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92D050"/>
                </a:solidFill>
              </a:rPr>
              <a:t>Fruit[0]  &gt;&gt;&gt;</a:t>
            </a:r>
            <a:r>
              <a:rPr lang="zh-TW" altLang="en-US" sz="3200" dirty="0">
                <a:solidFill>
                  <a:srgbClr val="92D050"/>
                </a:solidFill>
              </a:rPr>
              <a:t> </a:t>
            </a:r>
            <a:r>
              <a:rPr lang="en-US" altLang="zh-TW" sz="3200" dirty="0">
                <a:solidFill>
                  <a:srgbClr val="92D050"/>
                </a:solidFill>
              </a:rPr>
              <a:t> </a:t>
            </a:r>
            <a:r>
              <a:rPr lang="zh-TW" altLang="en-US" sz="3200" dirty="0">
                <a:solidFill>
                  <a:srgbClr val="92D050"/>
                </a:solidFill>
              </a:rPr>
              <a:t>香蕉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8" name="向下箭號 7"/>
          <p:cNvSpPr/>
          <p:nvPr/>
        </p:nvSpPr>
        <p:spPr>
          <a:xfrm flipV="1">
            <a:off x="2166732" y="5425590"/>
            <a:ext cx="495300" cy="545627"/>
          </a:xfrm>
          <a:prstGeom prst="downArrow">
            <a:avLst>
              <a:gd name="adj1" fmla="val 36046"/>
              <a:gd name="adj2" fmla="val 430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189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r>
              <a:rPr lang="en-US" altLang="zh-TW" dirty="0"/>
              <a:t>(Array)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陣列當中也可以儲存陣列，而形成二維陣列的結構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72967" y="1805511"/>
            <a:ext cx="11663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err="1">
                <a:solidFill>
                  <a:srgbClr val="FFFF00"/>
                </a:solidFill>
              </a:rPr>
              <a:t>var</a:t>
            </a:r>
            <a:r>
              <a:rPr lang="en-US" altLang="zh-TW" sz="5400" b="1" dirty="0">
                <a:solidFill>
                  <a:srgbClr val="FFFF00"/>
                </a:solidFill>
              </a:rPr>
              <a:t> </a:t>
            </a:r>
            <a:r>
              <a:rPr lang="en-US" altLang="zh-TW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fruit </a:t>
            </a:r>
            <a:r>
              <a:rPr lang="en-US" altLang="zh-TW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[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香蕉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4800" b="1" dirty="0">
                <a:solidFill>
                  <a:srgbClr val="92D050"/>
                </a:solidFill>
              </a:rPr>
              <a:t>,[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鳳梨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4800" b="1" dirty="0">
                <a:solidFill>
                  <a:srgbClr val="92D050"/>
                </a:solidFill>
              </a:rPr>
              <a:t>,</a:t>
            </a:r>
            <a:r>
              <a:rPr lang="zh-TW" altLang="en-US" sz="4800" b="1" dirty="0">
                <a:solidFill>
                  <a:srgbClr val="92D050"/>
                </a:solidFill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芭樂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en-US" altLang="zh-TW" sz="4800" b="1" dirty="0">
                <a:solidFill>
                  <a:srgbClr val="92D050"/>
                </a:solidFill>
              </a:rPr>
              <a:t> ,</a:t>
            </a:r>
            <a:r>
              <a:rPr lang="zh-TW" altLang="en-US" sz="4800" b="1" dirty="0">
                <a:solidFill>
                  <a:srgbClr val="92D050"/>
                </a:solidFill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</a:rPr>
              <a:t>’</a:t>
            </a:r>
            <a:r>
              <a:rPr lang="zh-TW" altLang="en-US" sz="4800" b="1" dirty="0">
                <a:solidFill>
                  <a:srgbClr val="FFFF00"/>
                </a:solidFill>
              </a:rPr>
              <a:t>蓮霧</a:t>
            </a:r>
            <a:r>
              <a:rPr lang="en-US" altLang="zh-TW" sz="4800" b="1" dirty="0">
                <a:solidFill>
                  <a:srgbClr val="FFFF00"/>
                </a:solidFill>
              </a:rPr>
              <a:t>’]</a:t>
            </a:r>
            <a:r>
              <a:rPr lang="en-US" altLang="zh-TW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]</a:t>
            </a:r>
            <a:r>
              <a:rPr lang="zh-TW" altLang="en-US" sz="4800" b="1" dirty="0">
                <a:solidFill>
                  <a:srgbClr val="FFFF00"/>
                </a:solidFill>
              </a:rPr>
              <a:t> </a:t>
            </a:r>
            <a:r>
              <a:rPr lang="en-US" altLang="zh-TW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endParaRPr lang="zh-TW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34106"/>
              </p:ext>
            </p:extLst>
          </p:nvPr>
        </p:nvGraphicFramePr>
        <p:xfrm>
          <a:off x="1755775" y="2785040"/>
          <a:ext cx="8128000" cy="1437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0">
                  <a:extLst>
                    <a:ext uri="{9D8B030D-6E8A-4147-A177-3AD203B41FA5}">
                      <a16:colId xmlns:a16="http://schemas.microsoft.com/office/drawing/2014/main" val="2410687200"/>
                    </a:ext>
                  </a:extLst>
                </a:gridCol>
                <a:gridCol w="5911850">
                  <a:extLst>
                    <a:ext uri="{9D8B030D-6E8A-4147-A177-3AD203B41FA5}">
                      <a16:colId xmlns:a16="http://schemas.microsoft.com/office/drawing/2014/main" val="1714716802"/>
                    </a:ext>
                  </a:extLst>
                </a:gridCol>
              </a:tblGrid>
              <a:tr h="1437923">
                <a:tc>
                  <a:txBody>
                    <a:bodyPr/>
                    <a:lstStyle/>
                    <a:p>
                      <a:r>
                        <a:rPr lang="en-US" altLang="zh-TW" dirty="0"/>
                        <a:t>[0]</a:t>
                      </a:r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[1]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77129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98308"/>
              </p:ext>
            </p:extLst>
          </p:nvPr>
        </p:nvGraphicFramePr>
        <p:xfrm>
          <a:off x="2184400" y="3234744"/>
          <a:ext cx="1368425" cy="6400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4223764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[0]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香蕉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0518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7047"/>
              </p:ext>
            </p:extLst>
          </p:nvPr>
        </p:nvGraphicFramePr>
        <p:xfrm>
          <a:off x="4279900" y="3234744"/>
          <a:ext cx="4876800" cy="6400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84719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54264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9821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[0]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鳳梨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芭樂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[2]</a:t>
                      </a: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蓮霧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05181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444491" y="4824789"/>
            <a:ext cx="3235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92D050"/>
                </a:solidFill>
              </a:rPr>
              <a:t>Fruit[0]  &gt;&gt;&gt;</a:t>
            </a:r>
            <a:r>
              <a:rPr lang="zh-TW" altLang="en-US" sz="3200" dirty="0">
                <a:solidFill>
                  <a:srgbClr val="92D050"/>
                </a:solidFill>
              </a:rPr>
              <a:t> </a:t>
            </a:r>
            <a:r>
              <a:rPr lang="en-US" altLang="zh-TW" sz="3200" dirty="0">
                <a:solidFill>
                  <a:srgbClr val="92D050"/>
                </a:solidFill>
              </a:rPr>
              <a:t> </a:t>
            </a:r>
            <a:r>
              <a:rPr lang="zh-TW" altLang="en-US" sz="3200" dirty="0">
                <a:solidFill>
                  <a:srgbClr val="92D050"/>
                </a:solidFill>
              </a:rPr>
              <a:t>香蕉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12" name="向下箭號 11"/>
          <p:cNvSpPr/>
          <p:nvPr/>
        </p:nvSpPr>
        <p:spPr>
          <a:xfrm flipV="1">
            <a:off x="2566782" y="4222963"/>
            <a:ext cx="495300" cy="545627"/>
          </a:xfrm>
          <a:prstGeom prst="downArrow">
            <a:avLst>
              <a:gd name="adj1" fmla="val 36046"/>
              <a:gd name="adj2" fmla="val 430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771643" y="4880988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92D050"/>
                </a:solidFill>
              </a:rPr>
              <a:t>Fruit[1][2]  &gt;&gt;&gt;</a:t>
            </a:r>
            <a:r>
              <a:rPr lang="zh-TW" altLang="en-US" sz="3200" dirty="0">
                <a:solidFill>
                  <a:srgbClr val="92D050"/>
                </a:solidFill>
              </a:rPr>
              <a:t> 蓮霧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 flipV="1">
            <a:off x="7893934" y="4279162"/>
            <a:ext cx="495300" cy="545627"/>
          </a:xfrm>
          <a:prstGeom prst="downArrow">
            <a:avLst>
              <a:gd name="adj1" fmla="val 36046"/>
              <a:gd name="adj2" fmla="val 430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26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0049" y="228601"/>
            <a:ext cx="11405277" cy="809926"/>
          </a:xfrm>
        </p:spPr>
        <p:txBody>
          <a:bodyPr/>
          <a:lstStyle/>
          <a:p>
            <a:r>
              <a:rPr lang="zh-TW" altLang="en-US" dirty="0"/>
              <a:t>陣列</a:t>
            </a:r>
            <a:r>
              <a:rPr lang="en-US" altLang="zh-TW" dirty="0"/>
              <a:t>(Array)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49" y="4086225"/>
            <a:ext cx="3981450" cy="1657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1" y="1671637"/>
            <a:ext cx="7439025" cy="2105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23104" y="6472936"/>
            <a:ext cx="3024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Sample_typeString_array.html</a:t>
            </a:r>
          </a:p>
        </p:txBody>
      </p:sp>
    </p:spTree>
    <p:extLst>
      <p:ext uri="{BB962C8B-B14F-4D97-AF65-F5344CB8AC3E}">
        <p14:creationId xmlns:p14="http://schemas.microsoft.com/office/powerpoint/2010/main" val="2846195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 </a:t>
            </a:r>
            <a:r>
              <a:rPr lang="en-US" altLang="zh-TW" dirty="0"/>
              <a:t>(object)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一個可透過名稱存取的陣列</a:t>
            </a:r>
            <a:endParaRPr lang="en-US" altLang="zh-TW" dirty="0"/>
          </a:p>
          <a:p>
            <a:r>
              <a:rPr lang="zh-TW" altLang="en-US" dirty="0"/>
              <a:t>一般陣列可透過索引值進行存取，物件則可使用字串作為鍵值，可讀性較高</a:t>
            </a:r>
            <a:endParaRPr lang="en-US" altLang="zh-TW" dirty="0"/>
          </a:p>
          <a:p>
            <a:r>
              <a:rPr lang="zh-TW" altLang="en-US" dirty="0"/>
              <a:t>物件本身定義的方式</a:t>
            </a:r>
            <a:r>
              <a:rPr lang="zh-TW" altLang="en-US" sz="2400" b="1" dirty="0">
                <a:solidFill>
                  <a:srgbClr val="FFFF00"/>
                </a:solidFill>
              </a:rPr>
              <a:t>索引名稱：索引值，個索引間用逗號</a:t>
            </a:r>
            <a:r>
              <a:rPr lang="en-US" altLang="zh-TW" sz="2400" b="1" dirty="0">
                <a:solidFill>
                  <a:srgbClr val="FFFF00"/>
                </a:solidFill>
              </a:rPr>
              <a:t>”</a:t>
            </a:r>
            <a:r>
              <a:rPr lang="zh-TW" altLang="en-US" sz="2400" b="1" dirty="0">
                <a:solidFill>
                  <a:srgbClr val="FFFF00"/>
                </a:solidFill>
              </a:rPr>
              <a:t>，</a:t>
            </a:r>
            <a:r>
              <a:rPr lang="en-US" altLang="zh-TW" sz="2400" b="1" dirty="0">
                <a:solidFill>
                  <a:srgbClr val="FFFF00"/>
                </a:solidFill>
              </a:rPr>
              <a:t>”</a:t>
            </a:r>
            <a:r>
              <a:rPr lang="zh-TW" altLang="en-US" sz="2400" b="1" dirty="0">
                <a:solidFill>
                  <a:srgbClr val="FFFF00"/>
                </a:solidFill>
              </a:rPr>
              <a:t>隔開，包住整個物件的是用大誇號 </a:t>
            </a:r>
            <a:r>
              <a:rPr lang="en-US" altLang="zh-TW" sz="2400" b="1" dirty="0">
                <a:solidFill>
                  <a:srgbClr val="FFFF00"/>
                </a:solidFill>
              </a:rPr>
              <a:t>{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}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8636" y="3260782"/>
            <a:ext cx="1493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FFFF00"/>
                </a:solidFill>
              </a:rPr>
              <a:t>var</a:t>
            </a:r>
            <a:r>
              <a:rPr lang="en-US" altLang="zh-TW" sz="4000" b="1" dirty="0">
                <a:solidFill>
                  <a:srgbClr val="FFFF00"/>
                </a:solidFill>
              </a:rPr>
              <a:t> </a:t>
            </a:r>
            <a:r>
              <a:rPr lang="en-US" altLang="zh-TW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ban </a:t>
            </a:r>
            <a:r>
              <a:rPr lang="en-US" altLang="zh-TW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{</a:t>
            </a:r>
            <a:r>
              <a:rPr lang="en-US" altLang="zh-TW" sz="3600" b="1" dirty="0">
                <a:solidFill>
                  <a:srgbClr val="92D050"/>
                </a:solidFill>
              </a:rPr>
              <a:t>name:</a:t>
            </a:r>
            <a:r>
              <a:rPr lang="en-US" altLang="zh-TW" sz="3600" b="1" dirty="0">
                <a:solidFill>
                  <a:srgbClr val="FFFF00"/>
                </a:solidFill>
              </a:rPr>
              <a:t>’</a:t>
            </a:r>
            <a:r>
              <a:rPr lang="zh-TW" altLang="en-US" sz="3600" b="1" dirty="0">
                <a:solidFill>
                  <a:srgbClr val="FFFF00"/>
                </a:solidFill>
              </a:rPr>
              <a:t>香蕉</a:t>
            </a:r>
            <a:r>
              <a:rPr lang="en-US" altLang="zh-TW" sz="3600" b="1" dirty="0">
                <a:solidFill>
                  <a:srgbClr val="FFFF00"/>
                </a:solidFill>
              </a:rPr>
              <a:t>’</a:t>
            </a:r>
            <a:r>
              <a:rPr lang="zh-TW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zh-TW" sz="3600" b="1" dirty="0"/>
              <a:t>,</a:t>
            </a:r>
            <a:r>
              <a:rPr lang="en-US" altLang="zh-TW" sz="3600" b="1" dirty="0">
                <a:solidFill>
                  <a:srgbClr val="92D050"/>
                </a:solidFill>
              </a:rPr>
              <a:t>date:</a:t>
            </a:r>
            <a:r>
              <a:rPr lang="en-US" altLang="zh-TW" sz="3600" b="1" dirty="0">
                <a:solidFill>
                  <a:srgbClr val="FFFF00"/>
                </a:solidFill>
              </a:rPr>
              <a:t>’2018-3-2’</a:t>
            </a:r>
            <a:r>
              <a:rPr lang="en-US" altLang="zh-TW" sz="3600" b="1" dirty="0"/>
              <a:t>,</a:t>
            </a:r>
            <a:r>
              <a:rPr lang="en-US" altLang="zh-TW" sz="3600" b="1" dirty="0">
                <a:solidFill>
                  <a:srgbClr val="92D050"/>
                </a:solidFill>
              </a:rPr>
              <a:t>from:</a:t>
            </a:r>
            <a:r>
              <a:rPr lang="en-US" altLang="zh-TW" sz="3600" b="1" dirty="0">
                <a:solidFill>
                  <a:srgbClr val="FFFF00"/>
                </a:solidFill>
              </a:rPr>
              <a:t>’Pingtung’</a:t>
            </a:r>
            <a:r>
              <a:rPr lang="en-US" altLang="zh-TW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  <a:r>
              <a:rPr lang="en-US" altLang="zh-TW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endParaRPr lang="zh-TW" alt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0485" y="4386375"/>
            <a:ext cx="5784102" cy="195280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180000" tIns="108000" rIns="180000" bIns="180000">
            <a:spAutoFit/>
          </a:bodyPr>
          <a:lstStyle/>
          <a:p>
            <a:r>
              <a:rPr lang="en-US" altLang="zh-TW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ban.name &gt;&gt;&gt; </a:t>
            </a:r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香蕉</a:t>
            </a:r>
            <a:endParaRPr lang="en-US" altLang="zh-TW" sz="3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bam.date</a:t>
            </a:r>
            <a:r>
              <a:rPr lang="en-US" altLang="zh-TW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&gt;&gt;&gt; 2018-3-2</a:t>
            </a:r>
          </a:p>
          <a:p>
            <a:r>
              <a:rPr lang="en-US" altLang="zh-TW" sz="36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ban.from</a:t>
            </a:r>
            <a:r>
              <a:rPr lang="en-US" altLang="zh-TW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&gt;&gt;&gt; Pingtung</a:t>
            </a:r>
            <a:endParaRPr lang="zh-TW" altLang="en-US" sz="3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557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 </a:t>
            </a:r>
            <a:r>
              <a:rPr lang="en-US" altLang="zh-TW" dirty="0"/>
              <a:t>(object)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4373874"/>
            <a:ext cx="4648200" cy="2076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1410325"/>
            <a:ext cx="8258175" cy="2647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0832" y="6450324"/>
            <a:ext cx="2861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Sample_typeString_obj.html</a:t>
            </a:r>
          </a:p>
        </p:txBody>
      </p:sp>
    </p:spTree>
    <p:extLst>
      <p:ext uri="{BB962C8B-B14F-4D97-AF65-F5344CB8AC3E}">
        <p14:creationId xmlns:p14="http://schemas.microsoft.com/office/powerpoint/2010/main" val="26671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元素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元素是組成網頁內容的重要元素，定義網頁結構以及內文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HTML</a:t>
            </a:r>
            <a:r>
              <a:rPr lang="zh-TW" altLang="en-US" dirty="0"/>
              <a:t>元素，須包含開始標籤 以及結束標籤，成對使用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有些</a:t>
            </a:r>
            <a:r>
              <a:rPr lang="en-US" altLang="zh-TW" dirty="0"/>
              <a:t>HTML</a:t>
            </a:r>
            <a:r>
              <a:rPr lang="zh-TW" altLang="en-US" dirty="0"/>
              <a:t>標籤元素，並不包含文字內容，例如：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r>
              <a:rPr lang="zh-TW" altLang="en-US" dirty="0"/>
              <a:t>，這類的標籤則可單獨存在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852053" y="1953491"/>
            <a:ext cx="6155749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&lt;span </a:t>
            </a:r>
            <a:r>
              <a:rPr lang="en-US" altLang="zh-TW" sz="2400" b="1" dirty="0">
                <a:solidFill>
                  <a:srgbClr val="92D050"/>
                </a:solidFill>
              </a:rPr>
              <a:t>class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=“cap”&gt; </a:t>
            </a:r>
            <a:r>
              <a:rPr lang="en-US" altLang="zh-TW" sz="2400" b="1" dirty="0" err="1"/>
              <a:t>Pokemon</a:t>
            </a:r>
            <a:r>
              <a:rPr lang="en-US" altLang="zh-TW" sz="2400" b="1" dirty="0"/>
              <a:t> Go 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&lt;/span&gt;</a:t>
            </a:r>
            <a:endParaRPr lang="zh-TW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2053" y="3515025"/>
            <a:ext cx="6155749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</a:rPr>
              <a:t>img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400" b="1" dirty="0" err="1">
                <a:solidFill>
                  <a:srgbClr val="92D050"/>
                </a:solidFill>
              </a:rPr>
              <a:t>src</a:t>
            </a:r>
            <a:r>
              <a:rPr lang="en-US" altLang="zh-TW" sz="2400" b="1" dirty="0">
                <a:solidFill>
                  <a:srgbClr val="FFC000"/>
                </a:solidFill>
              </a:rPr>
              <a:t>=“</a:t>
            </a:r>
            <a:r>
              <a:rPr lang="en-US" altLang="zh-TW" sz="2400" b="1" dirty="0" err="1">
                <a:solidFill>
                  <a:srgbClr val="FFC000"/>
                </a:solidFill>
              </a:rPr>
              <a:t>img</a:t>
            </a:r>
            <a:r>
              <a:rPr lang="en-US" altLang="zh-TW" sz="2400" b="1" dirty="0">
                <a:solidFill>
                  <a:srgbClr val="FFC000"/>
                </a:solidFill>
              </a:rPr>
              <a:t>/photo.jpg</a:t>
            </a:r>
            <a:r>
              <a:rPr lang="en-US" altLang="zh-TW" sz="2400" b="1" dirty="0">
                <a:solidFill>
                  <a:srgbClr val="92D050"/>
                </a:solidFill>
              </a:rPr>
              <a:t>”  alt</a:t>
            </a:r>
            <a:r>
              <a:rPr lang="en-US" altLang="zh-TW" sz="2400" b="1" dirty="0">
                <a:solidFill>
                  <a:srgbClr val="FFC000"/>
                </a:solidFill>
              </a:rPr>
              <a:t>=“This is PIC” 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endParaRPr lang="zh-TW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5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/>
              <a:t>(Function)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將某些輸入值</a:t>
            </a:r>
            <a:r>
              <a:rPr lang="en-US" altLang="zh-TW" dirty="0"/>
              <a:t>(</a:t>
            </a:r>
            <a:r>
              <a:rPr lang="zh-TW" altLang="en-US" dirty="0"/>
              <a:t>參數</a:t>
            </a:r>
            <a:r>
              <a:rPr lang="en-US" altLang="zh-TW" dirty="0"/>
              <a:t>)</a:t>
            </a:r>
            <a:r>
              <a:rPr lang="zh-TW" altLang="en-US" dirty="0"/>
              <a:t>，以預先設定好的程序處理後，在回傳處理結果的程序</a:t>
            </a:r>
            <a:endParaRPr lang="en-US" altLang="zh-TW" dirty="0"/>
          </a:p>
          <a:p>
            <a:r>
              <a:rPr lang="zh-TW" altLang="en-US" dirty="0"/>
              <a:t>可視為有輸入、輸出的處理區塊</a:t>
            </a:r>
          </a:p>
        </p:txBody>
      </p:sp>
    </p:spTree>
    <p:extLst>
      <p:ext uri="{BB962C8B-B14F-4D97-AF65-F5344CB8AC3E}">
        <p14:creationId xmlns:p14="http://schemas.microsoft.com/office/powerpoint/2010/main" val="719129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其他資料型別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布林資料型態（</a:t>
            </a:r>
            <a:r>
              <a:rPr lang="en-US" altLang="zh-TW" b="1" dirty="0"/>
              <a:t>Boolean Data Type</a:t>
            </a:r>
            <a:r>
              <a:rPr lang="zh-TW" altLang="en-US" b="1" dirty="0"/>
              <a:t>）</a:t>
            </a:r>
          </a:p>
          <a:p>
            <a:pPr lvl="1"/>
            <a:r>
              <a:rPr lang="zh-TW" altLang="en-US" b="1" dirty="0"/>
              <a:t>布林資料型態只有兩個值</a:t>
            </a:r>
            <a:r>
              <a:rPr lang="en-US" altLang="zh-TW" b="1" dirty="0"/>
              <a:t>true</a:t>
            </a:r>
            <a:r>
              <a:rPr lang="zh-TW" altLang="en-US" b="1" dirty="0"/>
              <a:t>和</a:t>
            </a:r>
            <a:r>
              <a:rPr lang="en-US" altLang="zh-TW" b="1" dirty="0"/>
              <a:t>false</a:t>
            </a:r>
            <a:r>
              <a:rPr lang="zh-TW" altLang="en-US" b="1" dirty="0"/>
              <a:t>，主要是用在第</a:t>
            </a:r>
            <a:r>
              <a:rPr lang="en-US" altLang="zh-TW" b="1" dirty="0"/>
              <a:t>3</a:t>
            </a:r>
            <a:r>
              <a:rPr lang="zh-TW" altLang="en-US" b="1" dirty="0"/>
              <a:t>章條件和迴圈控制的條件判斷，以便決定繼續執行哪一個程式區塊的程式碼，或是判斷迴圈是否結束。</a:t>
            </a:r>
          </a:p>
          <a:p>
            <a:r>
              <a:rPr lang="en-US" altLang="zh-TW" b="1" dirty="0"/>
              <a:t>Null</a:t>
            </a:r>
            <a:r>
              <a:rPr lang="zh-TW" altLang="en-US" b="1" dirty="0"/>
              <a:t>資料型態</a:t>
            </a:r>
          </a:p>
          <a:p>
            <a:pPr lvl="1"/>
            <a:r>
              <a:rPr lang="en-US" altLang="zh-TW" b="1" dirty="0"/>
              <a:t>Null</a:t>
            </a:r>
            <a:r>
              <a:rPr lang="zh-TW" altLang="en-US" b="1" dirty="0"/>
              <a:t>資料型態只有一個值</a:t>
            </a:r>
            <a:r>
              <a:rPr lang="en-US" altLang="zh-TW" b="1" dirty="0"/>
              <a:t>null</a:t>
            </a:r>
            <a:r>
              <a:rPr lang="zh-TW" altLang="en-US" b="1" dirty="0"/>
              <a:t>，</a:t>
            </a:r>
            <a:r>
              <a:rPr lang="en-US" altLang="zh-TW" b="1" dirty="0"/>
              <a:t>null</a:t>
            </a:r>
            <a:r>
              <a:rPr lang="zh-TW" altLang="en-US" b="1" dirty="0"/>
              <a:t>是一個關鍵字並不是</a:t>
            </a:r>
            <a:r>
              <a:rPr lang="en-US" altLang="zh-TW" b="1" dirty="0"/>
              <a:t>0</a:t>
            </a:r>
            <a:r>
              <a:rPr lang="zh-TW" altLang="en-US" b="1" dirty="0"/>
              <a:t>，如果變數值為</a:t>
            </a:r>
            <a:r>
              <a:rPr lang="en-US" altLang="zh-TW" b="1" dirty="0"/>
              <a:t>null</a:t>
            </a:r>
            <a:r>
              <a:rPr lang="zh-TW" altLang="en-US" b="1" dirty="0"/>
              <a:t>，表示變數沒有值或不是一個物件。</a:t>
            </a:r>
          </a:p>
          <a:p>
            <a:r>
              <a:rPr lang="en-US" altLang="zh-TW" b="1" dirty="0"/>
              <a:t>Undefined</a:t>
            </a:r>
            <a:r>
              <a:rPr lang="zh-TW" altLang="en-US" b="1" dirty="0"/>
              <a:t>資料型態</a:t>
            </a:r>
          </a:p>
          <a:p>
            <a:pPr lvl="1"/>
            <a:r>
              <a:rPr lang="en-US" altLang="zh-TW" b="1" dirty="0" err="1"/>
              <a:t>Undifined</a:t>
            </a:r>
            <a:r>
              <a:rPr lang="zh-TW" altLang="en-US" b="1" dirty="0"/>
              <a:t>資料型態指的是一個變數有宣告，但是不曾指定變數值，或是一個物件屬性根本不存在</a:t>
            </a:r>
          </a:p>
        </p:txBody>
      </p:sp>
    </p:spTree>
    <p:extLst>
      <p:ext uri="{BB962C8B-B14F-4D97-AF65-F5344CB8AC3E}">
        <p14:creationId xmlns:p14="http://schemas.microsoft.com/office/powerpoint/2010/main" val="3363654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練習四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801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145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/>
          <p:cNvGrpSpPr/>
          <p:nvPr/>
        </p:nvGrpSpPr>
        <p:grpSpPr>
          <a:xfrm>
            <a:off x="2576146" y="4122803"/>
            <a:ext cx="3583909" cy="739112"/>
            <a:chOff x="2576146" y="3974123"/>
            <a:chExt cx="3583909" cy="887792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2576146" y="3974123"/>
              <a:ext cx="0" cy="887792"/>
            </a:xfrm>
            <a:prstGeom prst="line">
              <a:avLst/>
            </a:prstGeom>
            <a:ln w="381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4389871" y="3974123"/>
              <a:ext cx="0" cy="887792"/>
            </a:xfrm>
            <a:prstGeom prst="line">
              <a:avLst/>
            </a:prstGeom>
            <a:ln w="381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6160055" y="3974123"/>
              <a:ext cx="0" cy="887792"/>
            </a:xfrm>
            <a:prstGeom prst="line">
              <a:avLst/>
            </a:prstGeom>
            <a:ln w="381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對變數</a:t>
            </a:r>
            <a:r>
              <a:rPr lang="en-US" altLang="zh-TW" dirty="0"/>
              <a:t>/</a:t>
            </a:r>
            <a:r>
              <a:rPr lang="zh-TW" altLang="en-US" dirty="0"/>
              <a:t>常值執行某個處理程序的符號</a:t>
            </a:r>
            <a:r>
              <a:rPr lang="en-US" altLang="zh-TW" dirty="0"/>
              <a:t>(</a:t>
            </a:r>
            <a:r>
              <a:rPr lang="zh-TW" altLang="en-US" dirty="0"/>
              <a:t>例如：</a:t>
            </a:r>
            <a:r>
              <a:rPr lang="en-US" altLang="zh-TW" dirty="0"/>
              <a:t>=</a:t>
            </a:r>
            <a:r>
              <a:rPr lang="zh-TW" altLang="en-US" dirty="0"/>
              <a:t>、</a:t>
            </a:r>
            <a:r>
              <a:rPr lang="en-US" altLang="zh-TW" dirty="0"/>
              <a:t>+</a:t>
            </a:r>
            <a:r>
              <a:rPr lang="zh-TW" altLang="en-US" dirty="0"/>
              <a:t>、</a:t>
            </a:r>
            <a:r>
              <a:rPr lang="en-US" altLang="zh-TW" dirty="0"/>
              <a:t>-…)</a:t>
            </a:r>
            <a:r>
              <a:rPr lang="zh-TW" altLang="en-US" dirty="0"/>
              <a:t>，稱為運算子</a:t>
            </a:r>
            <a:r>
              <a:rPr lang="en-US" altLang="zh-TW" dirty="0"/>
              <a:t>(operators)</a:t>
            </a:r>
          </a:p>
          <a:p>
            <a:r>
              <a:rPr lang="zh-TW" altLang="en-US" dirty="0"/>
              <a:t>被運算子處理的變數</a:t>
            </a:r>
            <a:r>
              <a:rPr lang="en-US" altLang="zh-TW" dirty="0"/>
              <a:t>/</a:t>
            </a:r>
            <a:r>
              <a:rPr lang="zh-TW" altLang="en-US" dirty="0"/>
              <a:t>常值則稱為運算元</a:t>
            </a:r>
            <a:r>
              <a:rPr lang="en-US" altLang="zh-TW" dirty="0"/>
              <a:t>(Operand)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(operators)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36531" y="3235607"/>
            <a:ext cx="4606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rgbClr val="FFFF00"/>
                </a:solidFill>
              </a:rPr>
              <a:t>Size</a:t>
            </a:r>
            <a:r>
              <a:rPr lang="en-US" altLang="zh-TW" sz="4800" dirty="0"/>
              <a:t> </a:t>
            </a:r>
            <a:r>
              <a:rPr lang="en-US" altLang="zh-TW" sz="4800" dirty="0">
                <a:solidFill>
                  <a:srgbClr val="92D050"/>
                </a:solidFill>
              </a:rPr>
              <a:t>=</a:t>
            </a:r>
            <a:r>
              <a:rPr lang="en-US" altLang="zh-TW" sz="4800" dirty="0"/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wide</a:t>
            </a:r>
            <a:r>
              <a:rPr lang="en-US" altLang="zh-TW" sz="4800" dirty="0"/>
              <a:t> </a:t>
            </a:r>
            <a:r>
              <a:rPr lang="en-US" altLang="zh-TW" sz="4800" dirty="0">
                <a:solidFill>
                  <a:srgbClr val="92D050"/>
                </a:solidFill>
              </a:rPr>
              <a:t>*</a:t>
            </a:r>
            <a:r>
              <a:rPr lang="en-US" altLang="zh-TW" sz="4800" dirty="0"/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long</a:t>
            </a:r>
            <a:endParaRPr lang="zh-TW" altLang="en-US" sz="4800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92326" y="4600305"/>
            <a:ext cx="275171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/>
              <a:t>運算元</a:t>
            </a:r>
            <a:r>
              <a:rPr lang="en-US" altLang="zh-TW" sz="2800" dirty="0"/>
              <a:t>(Operand)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260123" y="2201631"/>
            <a:ext cx="292753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</a:rPr>
              <a:t>運算子</a:t>
            </a:r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</a:rPr>
              <a:t>(operators)</a:t>
            </a:r>
            <a:endParaRPr lang="zh-TW" altLang="en-U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" name="直線接點 11"/>
          <p:cNvCxnSpPr>
            <a:stCxn id="7" idx="1"/>
          </p:cNvCxnSpPr>
          <p:nvPr/>
        </p:nvCxnSpPr>
        <p:spPr>
          <a:xfrm flipH="1">
            <a:off x="2576146" y="4861915"/>
            <a:ext cx="431618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385038" y="2435141"/>
            <a:ext cx="2875085" cy="740450"/>
            <a:chOff x="3402202" y="2435141"/>
            <a:chExt cx="2857921" cy="915892"/>
          </a:xfrm>
        </p:grpSpPr>
        <p:cxnSp>
          <p:nvCxnSpPr>
            <p:cNvPr id="18" name="直線接點 17"/>
            <p:cNvCxnSpPr/>
            <p:nvPr/>
          </p:nvCxnSpPr>
          <p:spPr>
            <a:xfrm>
              <a:off x="5245656" y="2463241"/>
              <a:ext cx="0" cy="887792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402202" y="2463241"/>
              <a:ext cx="0" cy="887792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endCxn id="8" idx="1"/>
            </p:cNvCxnSpPr>
            <p:nvPr/>
          </p:nvCxnSpPr>
          <p:spPr>
            <a:xfrm>
              <a:off x="3402202" y="2435141"/>
              <a:ext cx="2857921" cy="2810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868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(operators)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lnSpc>
                <a:spcPts val="2500"/>
              </a:lnSpc>
            </a:pPr>
            <a:r>
              <a:rPr lang="zh-TW" altLang="en-US" b="1" dirty="0"/>
              <a:t>算術運算子：</a:t>
            </a:r>
            <a:r>
              <a:rPr lang="en-US" altLang="zh-TW" b="1" dirty="0"/>
              <a:t>+</a:t>
            </a:r>
            <a:r>
              <a:rPr lang="zh-TW" altLang="en-US" b="1" dirty="0"/>
              <a:t>、</a:t>
            </a:r>
            <a:r>
              <a:rPr lang="en-US" altLang="zh-TW" b="1" dirty="0"/>
              <a:t>-</a:t>
            </a:r>
            <a:r>
              <a:rPr lang="zh-TW" altLang="en-US" b="1" dirty="0"/>
              <a:t>、*、</a:t>
            </a:r>
            <a:r>
              <a:rPr lang="en-US" altLang="zh-TW" b="1" dirty="0"/>
              <a:t>/</a:t>
            </a:r>
            <a:r>
              <a:rPr lang="zh-TW" altLang="en-US" b="1" dirty="0"/>
              <a:t>、</a:t>
            </a:r>
            <a:r>
              <a:rPr lang="en-US" altLang="zh-TW" b="1" dirty="0"/>
              <a:t>% 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遞增</a:t>
            </a:r>
            <a:r>
              <a:rPr lang="en-US" altLang="zh-TW" b="1" dirty="0"/>
              <a:t>/ </a:t>
            </a:r>
            <a:r>
              <a:rPr lang="zh-TW" altLang="en-US" b="1" dirty="0"/>
              <a:t>遞減運算子：</a:t>
            </a:r>
            <a:r>
              <a:rPr lang="en-US" altLang="zh-TW" b="1" dirty="0"/>
              <a:t>++</a:t>
            </a:r>
            <a:r>
              <a:rPr lang="zh-TW" altLang="en-US" b="1" dirty="0"/>
              <a:t>、</a:t>
            </a:r>
            <a:r>
              <a:rPr lang="en-US" altLang="zh-TW" b="1" dirty="0"/>
              <a:t>--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邏輯運算子：</a:t>
            </a:r>
            <a:r>
              <a:rPr lang="en-US" altLang="zh-TW" b="1" dirty="0"/>
              <a:t>&amp;&amp; ( </a:t>
            </a:r>
            <a:r>
              <a:rPr lang="zh-TW" altLang="en-US" b="1" dirty="0"/>
              <a:t>邏輯</a:t>
            </a:r>
            <a:r>
              <a:rPr lang="en-US" altLang="zh-TW" b="1" dirty="0"/>
              <a:t>AND)</a:t>
            </a:r>
            <a:r>
              <a:rPr lang="zh-TW" altLang="en-US" b="1" dirty="0"/>
              <a:t>、</a:t>
            </a:r>
            <a:r>
              <a:rPr lang="en-US" altLang="zh-TW" b="1" dirty="0"/>
              <a:t>|| ( </a:t>
            </a:r>
            <a:r>
              <a:rPr lang="zh-TW" altLang="en-US" b="1" dirty="0"/>
              <a:t>邏輯</a:t>
            </a:r>
            <a:r>
              <a:rPr lang="en-US" altLang="zh-TW" b="1" dirty="0"/>
              <a:t>OR)</a:t>
            </a:r>
            <a:r>
              <a:rPr lang="zh-TW" altLang="en-US" b="1" dirty="0"/>
              <a:t>、</a:t>
            </a:r>
            <a:r>
              <a:rPr lang="en-US" altLang="zh-TW" b="1" dirty="0"/>
              <a:t>! ( </a:t>
            </a:r>
            <a:r>
              <a:rPr lang="zh-TW" altLang="en-US" b="1" dirty="0"/>
              <a:t>邏輯</a:t>
            </a:r>
            <a:r>
              <a:rPr lang="en-US" altLang="zh-TW" b="1" dirty="0"/>
              <a:t>NOT)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比較運算子：</a:t>
            </a:r>
            <a:r>
              <a:rPr lang="en-US" altLang="zh-TW" b="1" dirty="0"/>
              <a:t>!=</a:t>
            </a:r>
            <a:r>
              <a:rPr lang="zh-TW" altLang="en-US" b="1" dirty="0"/>
              <a:t>、</a:t>
            </a:r>
            <a:r>
              <a:rPr lang="en-US" altLang="zh-TW" b="1" dirty="0"/>
              <a:t>==</a:t>
            </a:r>
            <a:r>
              <a:rPr lang="zh-TW" altLang="en-US" b="1" dirty="0"/>
              <a:t>、</a:t>
            </a:r>
            <a:r>
              <a:rPr lang="en-US" altLang="zh-TW" b="1" dirty="0"/>
              <a:t>!==</a:t>
            </a:r>
            <a:r>
              <a:rPr lang="zh-TW" altLang="en-US" b="1" dirty="0"/>
              <a:t>、</a:t>
            </a:r>
            <a:r>
              <a:rPr lang="en-US" altLang="zh-TW" b="1" dirty="0"/>
              <a:t>===</a:t>
            </a:r>
            <a:r>
              <a:rPr lang="zh-TW" altLang="en-US" b="1" dirty="0"/>
              <a:t>、</a:t>
            </a:r>
            <a:r>
              <a:rPr lang="en-US" altLang="zh-TW" b="1" dirty="0"/>
              <a:t>&gt;</a:t>
            </a:r>
            <a:r>
              <a:rPr lang="zh-TW" altLang="en-US" b="1" dirty="0"/>
              <a:t>、</a:t>
            </a:r>
            <a:r>
              <a:rPr lang="en-US" altLang="zh-TW" b="1" dirty="0"/>
              <a:t>&lt;</a:t>
            </a:r>
            <a:r>
              <a:rPr lang="zh-TW" altLang="en-US" b="1" dirty="0"/>
              <a:t>、</a:t>
            </a:r>
            <a:r>
              <a:rPr lang="en-US" altLang="zh-TW" b="1" dirty="0"/>
              <a:t>&gt;=</a:t>
            </a:r>
            <a:r>
              <a:rPr lang="zh-TW" altLang="en-US" b="1" dirty="0"/>
              <a:t>、</a:t>
            </a:r>
            <a:r>
              <a:rPr lang="en-US" altLang="zh-TW" b="1" dirty="0"/>
              <a:t>&lt;= 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位元運算子：</a:t>
            </a:r>
            <a:r>
              <a:rPr lang="en-US" altLang="zh-TW" b="1" dirty="0"/>
              <a:t>&amp; ( </a:t>
            </a:r>
            <a:r>
              <a:rPr lang="zh-TW" altLang="en-US" b="1" dirty="0"/>
              <a:t>位元</a:t>
            </a:r>
            <a:r>
              <a:rPr lang="en-US" altLang="zh-TW" b="1" dirty="0"/>
              <a:t>AND)</a:t>
            </a:r>
            <a:r>
              <a:rPr lang="zh-TW" altLang="en-US" b="1" dirty="0"/>
              <a:t>、</a:t>
            </a:r>
            <a:r>
              <a:rPr lang="en-US" altLang="zh-TW" b="1" dirty="0"/>
              <a:t>| ( </a:t>
            </a:r>
            <a:r>
              <a:rPr lang="zh-TW" altLang="en-US" b="1" dirty="0"/>
              <a:t>位元</a:t>
            </a:r>
            <a:r>
              <a:rPr lang="en-US" altLang="zh-TW" b="1" dirty="0"/>
              <a:t>OR)</a:t>
            </a:r>
            <a:r>
              <a:rPr lang="zh-TW" altLang="en-US" b="1" dirty="0"/>
              <a:t>、</a:t>
            </a:r>
            <a:r>
              <a:rPr lang="en-US" altLang="zh-TW" b="1" dirty="0"/>
              <a:t>^ ( </a:t>
            </a:r>
            <a:r>
              <a:rPr lang="zh-TW" altLang="en-US" b="1" dirty="0"/>
              <a:t>位元</a:t>
            </a:r>
            <a:r>
              <a:rPr lang="en-US" altLang="zh-TW" b="1" dirty="0"/>
              <a:t>XOR)</a:t>
            </a:r>
            <a:r>
              <a:rPr lang="zh-TW" altLang="en-US" b="1" dirty="0"/>
              <a:t>、</a:t>
            </a:r>
            <a:r>
              <a:rPr lang="en-US" altLang="zh-TW" b="1" dirty="0"/>
              <a:t>~ ( </a:t>
            </a:r>
            <a:r>
              <a:rPr lang="zh-TW" altLang="en-US" b="1" dirty="0"/>
              <a:t>位元</a:t>
            </a:r>
            <a:r>
              <a:rPr lang="en-US" altLang="zh-TW" b="1" dirty="0"/>
              <a:t>NOT)</a:t>
            </a:r>
            <a:r>
              <a:rPr lang="zh-TW" altLang="en-US" b="1" dirty="0"/>
              <a:t>、</a:t>
            </a:r>
            <a:r>
              <a:rPr lang="en-US" altLang="zh-TW" b="1" dirty="0"/>
              <a:t>&lt;&lt; ( </a:t>
            </a:r>
            <a:r>
              <a:rPr lang="zh-TW" altLang="en-US" b="1" dirty="0"/>
              <a:t>向左移位</a:t>
            </a:r>
            <a:r>
              <a:rPr lang="en-US" altLang="zh-TW" b="1" dirty="0"/>
              <a:t>)</a:t>
            </a:r>
            <a:r>
              <a:rPr lang="zh-TW" altLang="en-US" b="1" dirty="0"/>
              <a:t>、</a:t>
            </a:r>
            <a:r>
              <a:rPr lang="en-US" altLang="zh-TW" b="1" dirty="0"/>
              <a:t>&gt;&gt; ( </a:t>
            </a:r>
            <a:r>
              <a:rPr lang="zh-TW" altLang="en-US" b="1" dirty="0"/>
              <a:t>向右移位</a:t>
            </a:r>
            <a:r>
              <a:rPr lang="en-US" altLang="zh-TW" b="1" dirty="0"/>
              <a:t>)</a:t>
            </a:r>
            <a:r>
              <a:rPr lang="zh-TW" altLang="en-US" b="1" dirty="0"/>
              <a:t>、</a:t>
            </a:r>
            <a:r>
              <a:rPr lang="en-US" altLang="zh-TW" b="1" dirty="0"/>
              <a:t>&gt;&gt;&gt; ( </a:t>
            </a:r>
            <a:r>
              <a:rPr lang="zh-TW" altLang="en-US" b="1" dirty="0"/>
              <a:t>向右無號移位</a:t>
            </a:r>
            <a:r>
              <a:rPr lang="en-US" altLang="zh-TW" b="1" dirty="0"/>
              <a:t>)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指派運算子：</a:t>
            </a:r>
            <a:r>
              <a:rPr lang="en-US" altLang="zh-TW" b="1" dirty="0"/>
              <a:t>=</a:t>
            </a:r>
            <a:r>
              <a:rPr lang="zh-TW" altLang="en-US" b="1" dirty="0"/>
              <a:t>、</a:t>
            </a:r>
            <a:r>
              <a:rPr lang="en-US" altLang="zh-TW" b="1" dirty="0"/>
              <a:t>+=</a:t>
            </a:r>
            <a:r>
              <a:rPr lang="zh-TW" altLang="en-US" b="1" dirty="0"/>
              <a:t>、</a:t>
            </a:r>
            <a:r>
              <a:rPr lang="en-US" altLang="zh-TW" b="1" dirty="0"/>
              <a:t>-=</a:t>
            </a:r>
            <a:r>
              <a:rPr lang="zh-TW" altLang="en-US" b="1" dirty="0"/>
              <a:t>、*</a:t>
            </a:r>
            <a:r>
              <a:rPr lang="en-US" altLang="zh-TW" b="1" dirty="0"/>
              <a:t>=</a:t>
            </a:r>
            <a:r>
              <a:rPr lang="zh-TW" altLang="en-US" b="1" dirty="0"/>
              <a:t>、</a:t>
            </a:r>
            <a:r>
              <a:rPr lang="en-US" altLang="zh-TW" b="1" dirty="0"/>
              <a:t>/=</a:t>
            </a:r>
            <a:r>
              <a:rPr lang="zh-TW" altLang="en-US" b="1" dirty="0"/>
              <a:t>、</a:t>
            </a:r>
            <a:r>
              <a:rPr lang="en-US" altLang="zh-TW" b="1" dirty="0"/>
              <a:t>%=</a:t>
            </a:r>
            <a:r>
              <a:rPr lang="zh-TW" altLang="en-US" b="1" dirty="0"/>
              <a:t>、</a:t>
            </a:r>
            <a:r>
              <a:rPr lang="en-US" altLang="zh-TW" b="1" dirty="0"/>
              <a:t>&amp;=</a:t>
            </a:r>
            <a:r>
              <a:rPr lang="zh-TW" altLang="en-US" b="1" dirty="0"/>
              <a:t>、</a:t>
            </a:r>
            <a:r>
              <a:rPr lang="en-US" altLang="zh-TW" b="1" dirty="0"/>
              <a:t>|=</a:t>
            </a:r>
            <a:r>
              <a:rPr lang="zh-TW" altLang="en-US" b="1" dirty="0"/>
              <a:t>、</a:t>
            </a:r>
            <a:r>
              <a:rPr lang="en-US" altLang="zh-TW" b="1" dirty="0"/>
              <a:t>^=</a:t>
            </a:r>
            <a:r>
              <a:rPr lang="zh-TW" altLang="en-US" b="1" dirty="0"/>
              <a:t>、</a:t>
            </a:r>
            <a:r>
              <a:rPr lang="en-US" altLang="zh-TW" b="1" dirty="0"/>
              <a:t>&lt;&lt;=</a:t>
            </a:r>
            <a:r>
              <a:rPr lang="zh-TW" altLang="en-US" b="1" dirty="0"/>
              <a:t>、</a:t>
            </a:r>
            <a:r>
              <a:rPr lang="en-US" altLang="zh-TW" b="1" dirty="0"/>
              <a:t>&gt;&gt;=</a:t>
            </a:r>
            <a:r>
              <a:rPr lang="zh-TW" altLang="en-US" b="1" dirty="0"/>
              <a:t>、</a:t>
            </a:r>
            <a:r>
              <a:rPr lang="en-US" altLang="zh-TW" b="1" dirty="0"/>
              <a:t>&gt;&gt;&gt;=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條件運算子：</a:t>
            </a:r>
            <a:r>
              <a:rPr lang="en-US" altLang="zh-TW" b="1" dirty="0"/>
              <a:t>? :</a:t>
            </a:r>
          </a:p>
          <a:p>
            <a:pPr>
              <a:lnSpc>
                <a:spcPts val="2500"/>
              </a:lnSpc>
            </a:pPr>
            <a:r>
              <a:rPr lang="zh-TW" altLang="en-US" b="1" dirty="0"/>
              <a:t>型別運算子：</a:t>
            </a:r>
            <a:r>
              <a:rPr lang="en-US" altLang="zh-TW" b="1" dirty="0" err="1"/>
              <a:t>typeof</a:t>
            </a:r>
            <a:endParaRPr lang="zh-TW" altLang="en-US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607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-</a:t>
            </a:r>
            <a:r>
              <a:rPr lang="zh-TW" altLang="en-US" dirty="0"/>
              <a:t>算數運算子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算術運算子擁有常用的數學運算子，大部分運算元是數值，不過，加法運算子可以連接兩個字串變數。各種算術運算子的說明與範例（變數</a:t>
            </a:r>
            <a:r>
              <a:rPr lang="en-US" altLang="zh-TW" dirty="0"/>
              <a:t>a</a:t>
            </a:r>
            <a:r>
              <a:rPr lang="zh-TW" altLang="en-US" dirty="0"/>
              <a:t>的值為</a:t>
            </a:r>
            <a:r>
              <a:rPr lang="en-US" altLang="zh-TW" dirty="0"/>
              <a:t>10</a:t>
            </a:r>
            <a:r>
              <a:rPr lang="zh-TW" altLang="en-US" dirty="0"/>
              <a:t>），如下表所示：</a:t>
            </a:r>
          </a:p>
          <a:p>
            <a:endParaRPr lang="zh-TW" altLang="en-US" dirty="0"/>
          </a:p>
        </p:txBody>
      </p:sp>
      <p:graphicFrame>
        <p:nvGraphicFramePr>
          <p:cNvPr id="215350" name="Group 3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62799"/>
              </p:ext>
            </p:extLst>
          </p:nvPr>
        </p:nvGraphicFramePr>
        <p:xfrm>
          <a:off x="1815124" y="2217127"/>
          <a:ext cx="7605713" cy="3198178"/>
        </p:xfrm>
        <a:graphic>
          <a:graphicData uri="http://schemas.openxmlformats.org/drawingml/2006/table">
            <a:tbl>
              <a:tblPr/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運算子</a:t>
                      </a:r>
                      <a:endParaRPr kumimoji="1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說明</a:t>
                      </a:r>
                      <a:endParaRPr kumimoji="1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運算式範例</a:t>
                      </a:r>
                      <a:endParaRPr kumimoji="1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-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負號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-7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++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遞增運算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a++ = 11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--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遞減運算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a-- = 9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*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乘法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5 * 6 = 30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/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除法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7 / 2 = 3.5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%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餘數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7 % 2 = 1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+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加法或字串連接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4 + 3 = 7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-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減法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 3 = 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554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-</a:t>
            </a:r>
            <a:r>
              <a:rPr lang="zh-TW" altLang="en-US" dirty="0"/>
              <a:t>算數運算子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算數運算子當中，有一個比較特殊的就是 </a:t>
            </a:r>
            <a:r>
              <a:rPr lang="en-US" altLang="zh-TW" dirty="0"/>
              <a:t>“+”</a:t>
            </a:r>
          </a:p>
          <a:p>
            <a:r>
              <a:rPr lang="zh-TW" altLang="en-US" dirty="0"/>
              <a:t>當兩邊的運算元都是數字的時候，則該運算式就會直接進行單純的加法運算</a:t>
            </a:r>
            <a:endParaRPr lang="en-US" altLang="zh-TW" dirty="0"/>
          </a:p>
          <a:p>
            <a:r>
              <a:rPr lang="zh-TW" altLang="en-US" dirty="0"/>
              <a:t>若兩邊的運算元，其中有一方為字串，則此時就會做字串相加的動作，最後結果就會產生一個字串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83" y="3095979"/>
            <a:ext cx="6321656" cy="22987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69322" y="6488668"/>
            <a:ext cx="252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sample_js_operator.html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38" y="3278935"/>
            <a:ext cx="4989989" cy="13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5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遞增</a:t>
            </a:r>
            <a:r>
              <a:rPr lang="en-US" altLang="zh-TW" dirty="0"/>
              <a:t>/ </a:t>
            </a:r>
            <a:r>
              <a:rPr lang="zh-TW" altLang="en-US" dirty="0"/>
              <a:t>遞減運算子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遞增運算子 </a:t>
            </a:r>
            <a:r>
              <a:rPr lang="en-US" altLang="zh-TW" dirty="0"/>
              <a:t>(++) </a:t>
            </a:r>
            <a:r>
              <a:rPr lang="zh-TW" altLang="en-US" dirty="0"/>
              <a:t>可以用來將運算元的值加</a:t>
            </a:r>
            <a:r>
              <a:rPr lang="en-US" altLang="zh-TW" dirty="0"/>
              <a:t>1</a:t>
            </a:r>
            <a:r>
              <a:rPr lang="zh-TW" altLang="en-US" dirty="0"/>
              <a:t>，例如：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遞減運算子 </a:t>
            </a:r>
            <a:r>
              <a:rPr lang="en-US" altLang="zh-TW" dirty="0"/>
              <a:t>(--) </a:t>
            </a:r>
            <a:r>
              <a:rPr lang="zh-TW" altLang="en-US" dirty="0"/>
              <a:t>可以用來將運算元的值減</a:t>
            </a:r>
            <a:r>
              <a:rPr lang="en-US" altLang="zh-TW" dirty="0"/>
              <a:t>1</a:t>
            </a:r>
            <a:r>
              <a:rPr lang="zh-TW" altLang="en-US" dirty="0"/>
              <a:t>，例如：</a:t>
            </a:r>
          </a:p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3643" y="1632840"/>
            <a:ext cx="7049583" cy="1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643" y="3836977"/>
            <a:ext cx="706398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9719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  <a:r>
              <a:rPr lang="en-US" altLang="zh-TW" dirty="0"/>
              <a:t>-</a:t>
            </a:r>
            <a:r>
              <a:rPr lang="zh-TW" altLang="en-US" dirty="0"/>
              <a:t>遞增和遞減運算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TW" altLang="en-US" sz="2400" dirty="0"/>
              <a:t>遞增和遞減運算</a:t>
            </a:r>
            <a:r>
              <a:rPr lang="en-US" altLang="zh-TW" sz="2400" dirty="0"/>
              <a:t>++</a:t>
            </a:r>
            <a:r>
              <a:rPr lang="zh-TW" altLang="en-US" sz="2400" dirty="0"/>
              <a:t>和</a:t>
            </a:r>
            <a:r>
              <a:rPr lang="en-US" altLang="zh-TW" sz="2400" dirty="0"/>
              <a:t>--</a:t>
            </a:r>
            <a:r>
              <a:rPr lang="zh-TW" altLang="en-US" sz="2400" dirty="0"/>
              <a:t>可以置於變數之前或之後，在變數之前，變數值會立刻改變；之後則是在執行運算式後才改變，如下所示：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00"/>
                </a:solidFill>
              </a:rPr>
              <a:t>x++;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00"/>
                </a:solidFill>
              </a:rPr>
              <a:t>--</a:t>
            </a:r>
            <a:r>
              <a:rPr lang="en-US" altLang="zh-TW" sz="2400" b="1" dirty="0" err="1">
                <a:solidFill>
                  <a:srgbClr val="FFFF00"/>
                </a:solidFill>
              </a:rPr>
              <a:t>yy</a:t>
            </a:r>
            <a:r>
              <a:rPr lang="en-US" altLang="zh-TW" sz="2400" b="1" dirty="0">
                <a:solidFill>
                  <a:srgbClr val="FFFF00"/>
                </a:solidFill>
              </a:rPr>
              <a:t>;</a:t>
            </a:r>
          </a:p>
          <a:p>
            <a:pPr>
              <a:lnSpc>
                <a:spcPct val="80000"/>
              </a:lnSpc>
            </a:pPr>
            <a:r>
              <a:rPr lang="zh-TW" altLang="en-US" sz="2400" dirty="0"/>
              <a:t>變數</a:t>
            </a:r>
            <a:r>
              <a:rPr lang="en-US" altLang="zh-TW" sz="2400" dirty="0"/>
              <a:t>x</a:t>
            </a:r>
            <a:r>
              <a:rPr lang="zh-TW" altLang="en-US" sz="2400" dirty="0"/>
              <a:t>和</a:t>
            </a:r>
            <a:r>
              <a:rPr lang="en-US" altLang="zh-TW" sz="2400" dirty="0"/>
              <a:t>y</a:t>
            </a:r>
            <a:r>
              <a:rPr lang="zh-TW" altLang="en-US" sz="2400" dirty="0"/>
              <a:t>的初始值為</a:t>
            </a:r>
            <a:r>
              <a:rPr lang="en-US" altLang="zh-TW" sz="2400" dirty="0"/>
              <a:t>10</a:t>
            </a:r>
            <a:r>
              <a:rPr lang="zh-TW" altLang="en-US" sz="2400" dirty="0"/>
              <a:t>，後面二列程式碼的第一列是</a:t>
            </a:r>
            <a:r>
              <a:rPr lang="en-US" altLang="zh-TW" sz="2400" dirty="0"/>
              <a:t>x++</a:t>
            </a:r>
            <a:r>
              <a:rPr lang="zh-TW" altLang="en-US" sz="2400" dirty="0"/>
              <a:t>，運算子在後所以之後才改變，第一個</a:t>
            </a:r>
            <a:r>
              <a:rPr lang="en-US" altLang="zh-TW" sz="2400" dirty="0"/>
              <a:t>x++</a:t>
            </a:r>
            <a:r>
              <a:rPr lang="zh-TW" altLang="en-US" sz="2400" dirty="0"/>
              <a:t>值仍然為</a:t>
            </a:r>
            <a:r>
              <a:rPr lang="en-US" altLang="zh-TW" sz="2400" dirty="0"/>
              <a:t>10</a:t>
            </a:r>
            <a:r>
              <a:rPr lang="zh-TW" altLang="en-US" sz="2400" dirty="0"/>
              <a:t>；第二個</a:t>
            </a:r>
            <a:r>
              <a:rPr lang="en-US" altLang="zh-TW" sz="2400" dirty="0"/>
              <a:t>x</a:t>
            </a:r>
            <a:r>
              <a:rPr lang="zh-TW" altLang="en-US" sz="2400" dirty="0"/>
              <a:t>為</a:t>
            </a:r>
            <a:r>
              <a:rPr lang="en-US" altLang="zh-TW" sz="2400" dirty="0"/>
              <a:t>11</a:t>
            </a:r>
            <a:r>
              <a:rPr lang="zh-TW" altLang="en-US" sz="2400" dirty="0"/>
              <a:t>，最後一列的</a:t>
            </a:r>
            <a:r>
              <a:rPr lang="en-US" altLang="zh-TW" sz="2400" dirty="0"/>
              <a:t>--y</a:t>
            </a:r>
            <a:r>
              <a:rPr lang="zh-TW" altLang="en-US" sz="2400" dirty="0"/>
              <a:t>運算子在前，所以第一個為</a:t>
            </a:r>
            <a:r>
              <a:rPr lang="en-US" altLang="zh-TW" sz="2400" dirty="0"/>
              <a:t>9</a:t>
            </a:r>
            <a:r>
              <a:rPr lang="zh-TW" altLang="en-US" sz="2400" dirty="0"/>
              <a:t>；第二個也是</a:t>
            </a:r>
            <a:r>
              <a:rPr lang="en-US" altLang="zh-TW" sz="2400" dirty="0"/>
              <a:t>9</a:t>
            </a:r>
            <a:r>
              <a:rPr lang="zh-TW" altLang="en-US" sz="2400" dirty="0"/>
              <a:t>，如下所示：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00"/>
                </a:solidFill>
              </a:rPr>
              <a:t>x = 10;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00"/>
                </a:solidFill>
              </a:rPr>
              <a:t>y = 10;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 err="1">
                <a:solidFill>
                  <a:srgbClr val="FFFF00"/>
                </a:solidFill>
              </a:rPr>
              <a:t>document.write</a:t>
            </a:r>
            <a:r>
              <a:rPr lang="en-US" altLang="zh-TW" sz="2400" b="1" dirty="0">
                <a:solidFill>
                  <a:srgbClr val="FFFF00"/>
                </a:solidFill>
              </a:rPr>
              <a:t>("x++ = " +x+++":x = " + x + "&lt;</a:t>
            </a:r>
            <a:r>
              <a:rPr lang="en-US" altLang="zh-TW" sz="2400" b="1" dirty="0" err="1">
                <a:solidFill>
                  <a:srgbClr val="FFFF00"/>
                </a:solidFill>
              </a:rPr>
              <a:t>br</a:t>
            </a:r>
            <a:r>
              <a:rPr lang="en-US" altLang="zh-TW" sz="2400" b="1" dirty="0">
                <a:solidFill>
                  <a:srgbClr val="FFFF00"/>
                </a:solidFill>
              </a:rPr>
              <a:t>/&gt;");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2400" b="1" dirty="0" err="1">
                <a:solidFill>
                  <a:srgbClr val="FFFF00"/>
                </a:solidFill>
              </a:rPr>
              <a:t>document.write</a:t>
            </a:r>
            <a:r>
              <a:rPr lang="en-US" altLang="zh-TW" sz="2400" b="1" dirty="0">
                <a:solidFill>
                  <a:srgbClr val="FFFF00"/>
                </a:solidFill>
              </a:rPr>
              <a:t>("--y = " +--y+":y = " + y + "&lt;</a:t>
            </a:r>
            <a:r>
              <a:rPr lang="en-US" altLang="zh-TW" sz="2400" b="1" dirty="0" err="1">
                <a:solidFill>
                  <a:srgbClr val="FFFF00"/>
                </a:solidFill>
              </a:rPr>
              <a:t>br</a:t>
            </a:r>
            <a:r>
              <a:rPr lang="en-US" altLang="zh-TW" sz="2400" b="1" dirty="0">
                <a:solidFill>
                  <a:srgbClr val="FFFF00"/>
                </a:solidFill>
              </a:rPr>
              <a:t>/&gt;");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91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用來定義</a:t>
            </a:r>
            <a:r>
              <a:rPr lang="en-US" altLang="zh-TW" dirty="0"/>
              <a:t>HTML</a:t>
            </a:r>
            <a:r>
              <a:rPr lang="zh-TW" altLang="en-US" dirty="0"/>
              <a:t>元素在網頁中顯示的樣式</a:t>
            </a:r>
            <a:endParaRPr lang="en-US" altLang="zh-TW" dirty="0"/>
          </a:p>
          <a:p>
            <a:r>
              <a:rPr lang="zh-TW" altLang="en-US" dirty="0"/>
              <a:t>每個樣式須包含一個選擇器</a:t>
            </a:r>
            <a:r>
              <a:rPr lang="en-US" altLang="zh-TW" dirty="0"/>
              <a:t>(Selector) </a:t>
            </a:r>
            <a:r>
              <a:rPr lang="zh-TW" altLang="en-US" dirty="0"/>
              <a:t>和 一個宣告區塊</a:t>
            </a:r>
            <a:r>
              <a:rPr lang="en-US" altLang="zh-TW" dirty="0"/>
              <a:t>(Declaration Block)</a:t>
            </a:r>
          </a:p>
          <a:p>
            <a:r>
              <a:rPr lang="en-US" altLang="zh-TW" dirty="0"/>
              <a:t>CSS </a:t>
            </a:r>
            <a:r>
              <a:rPr lang="zh-TW" altLang="en-US" dirty="0"/>
              <a:t>選擇器，定義了那個</a:t>
            </a:r>
            <a:r>
              <a:rPr lang="en-US" altLang="zh-TW" dirty="0"/>
              <a:t>HTML</a:t>
            </a:r>
            <a:r>
              <a:rPr lang="zh-TW" altLang="en-US" dirty="0"/>
              <a:t>元素區段，需要呈現的樣式</a:t>
            </a:r>
            <a:endParaRPr lang="en-US" altLang="zh-TW" dirty="0"/>
          </a:p>
          <a:p>
            <a:r>
              <a:rPr lang="zh-TW" altLang="en-US" dirty="0"/>
              <a:t>每一個屬性包含一個屬性名稱以及一個屬性值，透過屬性值可定義該屬性</a:t>
            </a:r>
          </a:p>
        </p:txBody>
      </p:sp>
      <p:sp>
        <p:nvSpPr>
          <p:cNvPr id="5" name="矩形 4"/>
          <p:cNvSpPr/>
          <p:nvPr/>
        </p:nvSpPr>
        <p:spPr>
          <a:xfrm>
            <a:off x="1073726" y="3078493"/>
            <a:ext cx="3612573" cy="258532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width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E81FF"/>
                </a:solidFill>
                <a:latin typeface="Consolas" panose="020B0609020204030204" pitchFamily="49" charset="0"/>
              </a:rPr>
              <a:t>30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%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font-size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E81FF"/>
                </a:solidFill>
                <a:latin typeface="Consolas" panose="020B0609020204030204" pitchFamily="49" charset="0"/>
              </a:rPr>
              <a:t>24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px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padding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E81FF"/>
                </a:solidFill>
                <a:latin typeface="Consolas" panose="020B0609020204030204" pitchFamily="49" charset="0"/>
              </a:rPr>
              <a:t>15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px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66D9EF"/>
                </a:solidFill>
                <a:latin typeface="Consolas" panose="020B0609020204030204" pitchFamily="49" charset="0"/>
              </a:rPr>
              <a:t>solid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66D9EF"/>
                </a:solidFill>
                <a:latin typeface="Consolas" panose="020B0609020204030204" pitchFamily="49" charset="0"/>
              </a:rPr>
              <a:t>center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margin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em</a:t>
            </a:r>
            <a:endParaRPr lang="en-US" altLang="zh-TW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	}</a:t>
            </a:r>
            <a:b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68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小數點的計算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err="1"/>
              <a:t>Javascript</a:t>
            </a:r>
            <a:r>
              <a:rPr lang="zh-TW" altLang="en-US" dirty="0"/>
              <a:t>的內部式以二進制計算，所以在進行小數點運算的時候，會產生誤差，</a:t>
            </a:r>
            <a:endParaRPr lang="en-US" altLang="zh-TW" dirty="0"/>
          </a:p>
          <a:p>
            <a:r>
              <a:rPr lang="zh-TW" altLang="en-US" dirty="0"/>
              <a:t>因此建議在</a:t>
            </a:r>
            <a:r>
              <a:rPr lang="en-US" altLang="zh-TW" dirty="0"/>
              <a:t>JS</a:t>
            </a:r>
            <a:r>
              <a:rPr lang="zh-TW" altLang="en-US" dirty="0"/>
              <a:t>當中，若要處理小數點可採取以下的步驟</a:t>
            </a:r>
            <a:endParaRPr lang="en-US" altLang="zh-TW" dirty="0"/>
          </a:p>
          <a:p>
            <a:pPr lvl="1"/>
            <a:r>
              <a:rPr lang="zh-TW" altLang="en-US" dirty="0"/>
              <a:t>先將小數轉為整數後再進行計算，至於要乘上幾倍，以小數點位數來處理</a:t>
            </a:r>
            <a:endParaRPr lang="en-US" altLang="zh-TW" dirty="0"/>
          </a:p>
          <a:p>
            <a:pPr lvl="1"/>
            <a:r>
              <a:rPr lang="zh-TW" altLang="en-US" dirty="0"/>
              <a:t>再將錢一步驟的結果轉換為小數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19" y="2493662"/>
            <a:ext cx="2831267" cy="15717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419" y="4352162"/>
            <a:ext cx="2956469" cy="1495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28" y="3203186"/>
            <a:ext cx="6259757" cy="21365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5946" y="4475285"/>
            <a:ext cx="5882054" cy="80889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7079685" y="3489347"/>
            <a:ext cx="307730" cy="2507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22545" y="3190274"/>
            <a:ext cx="5882054" cy="8088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036663" y="4820828"/>
            <a:ext cx="307730" cy="2507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097681" y="6491453"/>
            <a:ext cx="3092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sample_js_operator_float.html</a:t>
            </a:r>
          </a:p>
        </p:txBody>
      </p:sp>
    </p:spTree>
    <p:extLst>
      <p:ext uri="{BB962C8B-B14F-4D97-AF65-F5344CB8AC3E}">
        <p14:creationId xmlns:p14="http://schemas.microsoft.com/office/powerpoint/2010/main" val="3247994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練習五 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256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-</a:t>
            </a:r>
            <a:r>
              <a:rPr lang="zh-TW" altLang="en-US" dirty="0"/>
              <a:t>指派運算子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892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指派運算子</a:t>
            </a:r>
            <a:r>
              <a:rPr lang="en-US" altLang="zh-TW" dirty="0"/>
              <a:t>(</a:t>
            </a:r>
            <a:r>
              <a:rPr lang="en-US" altLang="zh-TW" b="0" dirty="0">
                <a:effectLst/>
              </a:rPr>
              <a:t>Assignment Operators)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將值指派給指定的變數，例如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“=”</a:t>
            </a:r>
            <a:r>
              <a:rPr lang="zh-TW" altLang="en-US" dirty="0"/>
              <a:t> 就是一種指派運算子</a:t>
            </a:r>
            <a:endParaRPr lang="en-US" altLang="zh-TW" dirty="0"/>
          </a:p>
          <a:p>
            <a:r>
              <a:rPr lang="zh-TW" altLang="en-US" dirty="0"/>
              <a:t>除了單一的指派運算子外，利另外還有更多的組合運算子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39808"/>
              </p:ext>
            </p:extLst>
          </p:nvPr>
        </p:nvGraphicFramePr>
        <p:xfrm>
          <a:off x="914399" y="1952520"/>
          <a:ext cx="7280031" cy="49054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342790">
                  <a:extLst>
                    <a:ext uri="{9D8B030D-6E8A-4147-A177-3AD203B41FA5}">
                      <a16:colId xmlns:a16="http://schemas.microsoft.com/office/drawing/2014/main" val="1605366449"/>
                    </a:ext>
                  </a:extLst>
                </a:gridCol>
                <a:gridCol w="1520837">
                  <a:extLst>
                    <a:ext uri="{9D8B030D-6E8A-4147-A177-3AD203B41FA5}">
                      <a16:colId xmlns:a16="http://schemas.microsoft.com/office/drawing/2014/main" val="872832532"/>
                    </a:ext>
                  </a:extLst>
                </a:gridCol>
                <a:gridCol w="4416404">
                  <a:extLst>
                    <a:ext uri="{9D8B030D-6E8A-4147-A177-3AD203B41FA5}">
                      <a16:colId xmlns:a16="http://schemas.microsoft.com/office/drawing/2014/main" val="724610697"/>
                    </a:ext>
                  </a:extLst>
                </a:gridCol>
              </a:tblGrid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Operator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Example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Same As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3985918456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x =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1528796897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>
                          <a:effectLst/>
                        </a:rPr>
                        <a:t>+=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+=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+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544105083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-=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-=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-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243103850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700" dirty="0">
                          <a:effectLst/>
                        </a:rPr>
                        <a:t>*</a:t>
                      </a:r>
                      <a:r>
                        <a:rPr lang="en-US" altLang="zh-TW" sz="1700" dirty="0">
                          <a:effectLst/>
                        </a:rPr>
                        <a:t>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*=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*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2121277756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/=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/=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/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4073474989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>
                          <a:effectLst/>
                        </a:rPr>
                        <a:t>%=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%=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%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1157506454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&amp;=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&amp;=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&amp;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636090024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|=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|=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|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440243422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^=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^= 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 = x ^ y</a:t>
                      </a: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3678014953"/>
                  </a:ext>
                </a:extLst>
              </a:tr>
              <a:tr h="36962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700" dirty="0">
                          <a:effectLst/>
                        </a:rPr>
                        <a:t>&lt;&lt;=</a:t>
                      </a:r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x&lt;&lt;=y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700" dirty="0">
                          <a:effectLst/>
                        </a:rPr>
                        <a:t>左側值西右側指定值執行位元左移運算</a:t>
                      </a:r>
                      <a:endParaRPr lang="en-US" sz="1700" dirty="0">
                        <a:effectLst/>
                      </a:endParaRP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756232424"/>
                  </a:ext>
                </a:extLst>
              </a:tr>
              <a:tr h="38464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&gt;&gt;=</a:t>
                      </a:r>
                      <a:endParaRPr lang="zh-TW" altLang="en-US" dirty="0"/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dirty="0">
                          <a:effectLst/>
                        </a:rPr>
                        <a:t>X&gt;&gt;=y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>
                          <a:effectLst/>
                        </a:rPr>
                        <a:t>左側值西右側指定值執行位元右移運算</a:t>
                      </a:r>
                      <a:endParaRPr lang="en-US" altLang="zh-TW" sz="1700" dirty="0">
                        <a:effectLst/>
                      </a:endParaRP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1898272058"/>
                  </a:ext>
                </a:extLst>
              </a:tr>
              <a:tr h="38464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&gt;&gt;&gt;=</a:t>
                      </a:r>
                      <a:endParaRPr lang="zh-TW" altLang="en-US" dirty="0"/>
                    </a:p>
                  </a:txBody>
                  <a:tcPr marL="115920" marR="57960" marT="57960" marB="5796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dirty="0">
                          <a:effectLst/>
                        </a:rPr>
                        <a:t>X&gt;&gt;&gt;=y</a:t>
                      </a:r>
                    </a:p>
                  </a:txBody>
                  <a:tcPr marL="57960" marR="57960" marT="57960" marB="5796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700" dirty="0">
                        <a:effectLst/>
                      </a:endParaRPr>
                    </a:p>
                  </a:txBody>
                  <a:tcPr marL="57960" marR="57960" marT="57960" marB="57960"/>
                </a:tc>
                <a:extLst>
                  <a:ext uri="{0D108BD9-81ED-4DB2-BD59-A6C34878D82A}">
                    <a16:rowId xmlns:a16="http://schemas.microsoft.com/office/drawing/2014/main" val="1432416036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129" y="298939"/>
            <a:ext cx="2221361" cy="6003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55382" y="6488668"/>
            <a:ext cx="36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sample_js_operator_assigment.html</a:t>
            </a:r>
          </a:p>
        </p:txBody>
      </p:sp>
    </p:spTree>
    <p:extLst>
      <p:ext uri="{BB962C8B-B14F-4D97-AF65-F5344CB8AC3E}">
        <p14:creationId xmlns:p14="http://schemas.microsoft.com/office/powerpoint/2010/main" val="2597068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167080" y="1349703"/>
            <a:ext cx="11242379" cy="5039999"/>
          </a:xfrm>
        </p:spPr>
        <p:txBody>
          <a:bodyPr/>
          <a:lstStyle/>
          <a:p>
            <a:r>
              <a:rPr lang="en-US" altLang="zh-TW"/>
              <a:t>ES6</a:t>
            </a:r>
            <a:r>
              <a:rPr lang="zh-TW" altLang="en-US"/>
              <a:t>的新語法</a:t>
            </a:r>
            <a:endParaRPr lang="en-US" altLang="zh-TW"/>
          </a:p>
          <a:p>
            <a:r>
              <a:rPr lang="zh-TW" altLang="en-US"/>
              <a:t>是一種 </a:t>
            </a:r>
            <a:r>
              <a:rPr lang="en-US" altLang="zh-TW"/>
              <a:t>JavaScript </a:t>
            </a:r>
            <a:r>
              <a:rPr lang="zh-TW" altLang="en-US"/>
              <a:t>運算式，可以將陣列或物件中的資料取出成獨立變數。</a:t>
            </a:r>
            <a:endParaRPr lang="en-US" altLang="zh-TW"/>
          </a:p>
          <a:p>
            <a:r>
              <a:rPr lang="zh-TW" altLang="en-US"/>
              <a:t>在傳統</a:t>
            </a:r>
            <a:r>
              <a:rPr lang="en-US" altLang="zh-TW"/>
              <a:t>JS</a:t>
            </a:r>
            <a:r>
              <a:rPr lang="zh-TW" altLang="en-US"/>
              <a:t>當我們要取出陣列當中的數值，必須根據陣列位置單一取出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39699"/>
          <a:stretch/>
        </p:blipFill>
        <p:spPr>
          <a:xfrm>
            <a:off x="573154" y="3101951"/>
            <a:ext cx="9819354" cy="22437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783" y="3736731"/>
            <a:ext cx="6381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9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71" y="4208218"/>
            <a:ext cx="7820025" cy="111442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  <a:r>
              <a:rPr lang="en-US" altLang="zh-TW" dirty="0"/>
              <a:t>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在新版本的</a:t>
            </a:r>
            <a:r>
              <a:rPr lang="en-US" altLang="zh-TW" dirty="0"/>
              <a:t>ES</a:t>
            </a:r>
            <a:r>
              <a:rPr lang="zh-TW" altLang="en-US" dirty="0"/>
              <a:t>當中，新增了解構指派的定義，透過解構指派可直接取出對應的陣列內容值</a:t>
            </a:r>
            <a:endParaRPr lang="en-US" altLang="zh-TW" dirty="0"/>
          </a:p>
          <a:p>
            <a:r>
              <a:rPr lang="zh-TW" altLang="en-US" dirty="0"/>
              <a:t>在解構指派中，當被指派的陣列與原陣列長度不符時，可用</a:t>
            </a:r>
            <a:r>
              <a:rPr lang="en-US" altLang="zh-TW" dirty="0"/>
              <a:t>…others</a:t>
            </a:r>
            <a:r>
              <a:rPr lang="zh-TW" altLang="en-US" dirty="0"/>
              <a:t>取出後續的陣列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-90" t="66163" r="90" b="6381"/>
          <a:stretch/>
        </p:blipFill>
        <p:spPr>
          <a:xfrm>
            <a:off x="121581" y="2382068"/>
            <a:ext cx="11847492" cy="12326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54816" y="4482924"/>
            <a:ext cx="1688123" cy="52753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75893" y="2769577"/>
            <a:ext cx="876299" cy="33410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8" idx="2"/>
            <a:endCxn id="3" idx="0"/>
          </p:cNvCxnSpPr>
          <p:nvPr/>
        </p:nvCxnSpPr>
        <p:spPr>
          <a:xfrm>
            <a:off x="3914043" y="3103685"/>
            <a:ext cx="4684835" cy="1379239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918590" y="6488668"/>
            <a:ext cx="424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sample_js_Destructuring assignment.html</a:t>
            </a:r>
          </a:p>
        </p:txBody>
      </p:sp>
    </p:spTree>
    <p:extLst>
      <p:ext uri="{BB962C8B-B14F-4D97-AF65-F5344CB8AC3E}">
        <p14:creationId xmlns:p14="http://schemas.microsoft.com/office/powerpoint/2010/main" val="3268105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  <a:r>
              <a:rPr lang="en-US" altLang="zh-TW" dirty="0"/>
              <a:t>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在未出現解構指派前，變數的交換其步驟較複雜，需另外指定一個站存變數儲存，再重新寫入陣列</a:t>
            </a:r>
            <a:endParaRPr lang="en-US" altLang="zh-TW" dirty="0"/>
          </a:p>
          <a:p>
            <a:r>
              <a:rPr lang="zh-TW" altLang="en-US" dirty="0"/>
              <a:t>但在</a:t>
            </a:r>
            <a:r>
              <a:rPr lang="en-US" altLang="zh-TW" dirty="0"/>
              <a:t>ES</a:t>
            </a:r>
            <a:r>
              <a:rPr lang="zh-TW" altLang="en-US" dirty="0"/>
              <a:t>當中，透過解構指派就可以輕鬆地將變數進行交換</a:t>
            </a:r>
          </a:p>
        </p:txBody>
      </p:sp>
      <p:sp>
        <p:nvSpPr>
          <p:cNvPr id="4" name="矩形 3"/>
          <p:cNvSpPr/>
          <p:nvPr/>
        </p:nvSpPr>
        <p:spPr>
          <a:xfrm>
            <a:off x="7267960" y="6488694"/>
            <a:ext cx="4924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sample_js_Destructuring assignment_change.html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1" y="2680287"/>
            <a:ext cx="4412124" cy="27256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07" y="2680287"/>
            <a:ext cx="5443903" cy="13729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017" y="4543058"/>
            <a:ext cx="5848350" cy="13239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854710" y="2439422"/>
            <a:ext cx="1800493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傳統的變數交換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756511" y="2439422"/>
            <a:ext cx="2031325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透過解構指派交換</a:t>
            </a:r>
          </a:p>
        </p:txBody>
      </p:sp>
    </p:spTree>
    <p:extLst>
      <p:ext uri="{BB962C8B-B14F-4D97-AF65-F5344CB8AC3E}">
        <p14:creationId xmlns:p14="http://schemas.microsoft.com/office/powerpoint/2010/main" val="3330195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透過解構指派，也可以直接拆解物件屬性，直接指派給變數</a:t>
            </a:r>
            <a:endParaRPr lang="en-US" altLang="zh-TW" dirty="0"/>
          </a:p>
          <a:p>
            <a:r>
              <a:rPr lang="zh-TW" altLang="en-US" dirty="0"/>
              <a:t>指派的目標需用 </a:t>
            </a:r>
            <a:r>
              <a:rPr lang="en-US" altLang="zh-TW" dirty="0"/>
              <a:t>{…} </a:t>
            </a:r>
            <a:r>
              <a:rPr lang="zh-TW" altLang="en-US" dirty="0"/>
              <a:t>包住</a:t>
            </a:r>
            <a:endParaRPr lang="en-US" altLang="zh-TW" dirty="0"/>
          </a:p>
          <a:p>
            <a:r>
              <a:rPr lang="zh-TW" altLang="en-US" dirty="0"/>
              <a:t>對於未被宣告道的變數，還可以直接指定其變數值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3" y="2716850"/>
            <a:ext cx="6094902" cy="2170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752" y="2306529"/>
            <a:ext cx="3676650" cy="2990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98752" y="6488668"/>
            <a:ext cx="454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sample_js_Destructuring assignment_obj.html</a:t>
            </a:r>
          </a:p>
        </p:txBody>
      </p:sp>
    </p:spTree>
    <p:extLst>
      <p:ext uri="{BB962C8B-B14F-4D97-AF65-F5344CB8AC3E}">
        <p14:creationId xmlns:p14="http://schemas.microsoft.com/office/powerpoint/2010/main" val="823438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對於巢狀的物件，個變數可對應奇緣物件的巢狀解構進行撰寫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76" y="2383908"/>
            <a:ext cx="8164024" cy="240023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30" y="3112476"/>
            <a:ext cx="2765909" cy="22936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98752" y="6488668"/>
            <a:ext cx="454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sample_js_Destructuring assignment_obj.html</a:t>
            </a:r>
          </a:p>
        </p:txBody>
      </p:sp>
    </p:spTree>
    <p:extLst>
      <p:ext uri="{BB962C8B-B14F-4D97-AF65-F5344CB8AC3E}">
        <p14:creationId xmlns:p14="http://schemas.microsoft.com/office/powerpoint/2010/main" val="3759970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解構指派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[</a:t>
            </a:r>
            <a:r>
              <a:rPr lang="zh-TW" altLang="en-US" dirty="0"/>
              <a:t>便數名稱：別名</a:t>
            </a:r>
            <a:r>
              <a:rPr lang="en-US" altLang="zh-TW" dirty="0"/>
              <a:t>]</a:t>
            </a:r>
            <a:r>
              <a:rPr lang="zh-TW" altLang="en-US" dirty="0"/>
              <a:t>的語法，可將屬性值存到不同名稱的變數當中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637" y="2676155"/>
            <a:ext cx="3667679" cy="19672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11" y="2676155"/>
            <a:ext cx="6625427" cy="20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撰寫程式碼之前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程式碼就是一段指令，讓電腦乖乖聽話，完成設計者要電腦完成的工作</a:t>
            </a:r>
            <a:endParaRPr lang="en-US" altLang="zh-TW" dirty="0"/>
          </a:p>
          <a:p>
            <a:r>
              <a:rPr lang="zh-TW" altLang="en-US" dirty="0"/>
              <a:t>程式碼是一連串的只是，每一個指示就是一個步驟</a:t>
            </a:r>
            <a:endParaRPr lang="en-US" altLang="zh-TW" dirty="0"/>
          </a:p>
          <a:p>
            <a:r>
              <a:rPr lang="zh-TW" altLang="en-US" dirty="0"/>
              <a:t>程式碼撰寫的步驟</a:t>
            </a:r>
            <a:endParaRPr lang="en-US" altLang="zh-TW" dirty="0"/>
          </a:p>
          <a:p>
            <a:pPr lvl="1"/>
            <a:r>
              <a:rPr lang="zh-TW" altLang="en-US" dirty="0"/>
              <a:t>定義目標</a:t>
            </a:r>
            <a:endParaRPr lang="en-US" altLang="zh-TW" dirty="0"/>
          </a:p>
          <a:p>
            <a:pPr lvl="2"/>
            <a:r>
              <a:rPr lang="zh-TW" altLang="en-US" dirty="0"/>
              <a:t>先分析出要達成的目標，也就是要電腦解決的問題</a:t>
            </a:r>
            <a:r>
              <a:rPr lang="en-US" altLang="zh-TW" dirty="0"/>
              <a:t>(</a:t>
            </a:r>
            <a:r>
              <a:rPr lang="zh-TW" altLang="en-US" dirty="0"/>
              <a:t>例如：計算數字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設計程式碼</a:t>
            </a:r>
            <a:endParaRPr lang="en-US" altLang="zh-TW" dirty="0"/>
          </a:p>
          <a:p>
            <a:pPr lvl="2"/>
            <a:r>
              <a:rPr lang="zh-TW" altLang="en-US" dirty="0"/>
              <a:t>把大目標分解出各種流程 </a:t>
            </a:r>
            <a:r>
              <a:rPr lang="en-US" altLang="zh-TW" dirty="0"/>
              <a:t>(</a:t>
            </a:r>
            <a:r>
              <a:rPr lang="zh-TW" altLang="en-US" dirty="0"/>
              <a:t>例如：輸入、運算、輸出、顯示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編寫程式步驟</a:t>
            </a:r>
            <a:endParaRPr lang="en-US" altLang="zh-TW" dirty="0"/>
          </a:p>
          <a:p>
            <a:pPr lvl="2"/>
            <a:r>
              <a:rPr lang="zh-TW" altLang="en-US" dirty="0"/>
              <a:t>每一個步驟都需要程式語言描述，才能讓電腦理解，而這邊我們要使用的是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092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練習六 指派運算子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126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-</a:t>
            </a:r>
            <a:r>
              <a:rPr lang="zh-TW" altLang="en-US" dirty="0"/>
              <a:t>比較運算子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1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424137" y="995600"/>
            <a:ext cx="11242379" cy="5039999"/>
          </a:xfrm>
        </p:spPr>
        <p:txBody>
          <a:bodyPr/>
          <a:lstStyle/>
          <a:p>
            <a:r>
              <a:rPr lang="zh-TW" altLang="en-US" dirty="0"/>
              <a:t>邏輯與比較運算子主要是使用在迴圈和條件敘述的判斷條件，</a:t>
            </a:r>
            <a:r>
              <a:rPr lang="en-US" altLang="zh-TW" dirty="0"/>
              <a:t>true</a:t>
            </a:r>
            <a:r>
              <a:rPr lang="zh-TW" altLang="en-US" dirty="0"/>
              <a:t>為真；</a:t>
            </a:r>
            <a:r>
              <a:rPr lang="en-US" altLang="zh-TW" dirty="0"/>
              <a:t>false</a:t>
            </a:r>
            <a:r>
              <a:rPr lang="zh-TW" altLang="en-US" dirty="0"/>
              <a:t>為假，例如</a:t>
            </a:r>
            <a:r>
              <a:rPr lang="en-US" altLang="zh-TW" dirty="0"/>
              <a:t>3 &lt; 10 </a:t>
            </a:r>
            <a:r>
              <a:rPr lang="zh-TW" altLang="en-US" dirty="0"/>
              <a:t>會傳回</a:t>
            </a:r>
            <a:r>
              <a:rPr lang="en-US" altLang="zh-TW" dirty="0"/>
              <a:t>true</a:t>
            </a:r>
            <a:r>
              <a:rPr lang="zh-TW" altLang="en-US" dirty="0"/>
              <a:t>，而</a:t>
            </a:r>
            <a:r>
              <a:rPr lang="en-US" altLang="zh-TW" dirty="0"/>
              <a:t>3 &gt; 10 </a:t>
            </a:r>
            <a:r>
              <a:rPr lang="zh-TW" altLang="en-US" dirty="0"/>
              <a:t>會傳回</a:t>
            </a:r>
            <a:r>
              <a:rPr lang="en-US" altLang="zh-TW" dirty="0"/>
              <a:t>false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比較運算子的說明和範例，如下表所示：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218441" name="Group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296081"/>
              </p:ext>
            </p:extLst>
          </p:nvPr>
        </p:nvGraphicFramePr>
        <p:xfrm>
          <a:off x="888023" y="2199497"/>
          <a:ext cx="8784615" cy="4375151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419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運算子</a:t>
                      </a:r>
                      <a:endParaRPr kumimoji="1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說明</a:t>
                      </a:r>
                      <a:endParaRPr kumimoji="1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運算式範例</a:t>
                      </a:r>
                      <a:endParaRPr kumimoji="1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運算結果</a:t>
                      </a:r>
                      <a:endParaRPr kumimoji="1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==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等於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= 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!=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不等於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&lt;&gt; 3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&lt;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小於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&lt; 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&gt;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大於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&gt; 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&lt;=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小於等於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&lt;= 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&gt;=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大於等於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 &gt;=3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===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左邊等於右邊且資料型別相同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6===3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50997909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!==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左邊不等於右邊且資料型別不相同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6!==3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579249257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?: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條件式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?</a:t>
                      </a: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式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式</a:t>
                      </a: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2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全真中明體" charset="-120"/>
                          <a:cs typeface="Times New Roman" panose="02020603050405020304" pitchFamily="18" charset="0"/>
                        </a:rPr>
                        <a:t>(x==1)?1:0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45868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970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03" y="915486"/>
            <a:ext cx="4867141" cy="5609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37244" y="6488668"/>
            <a:ext cx="285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4009175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800" dirty="0"/>
              <a:t>比較運算子</a:t>
            </a:r>
            <a:r>
              <a:rPr lang="en-US" altLang="zh-TW" sz="4800" dirty="0"/>
              <a:t>(=)</a:t>
            </a:r>
            <a:endParaRPr lang="zh-TW" altLang="en-US" sz="4800" b="1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在比較運算子中，有個相等運算子，</a:t>
            </a:r>
            <a:r>
              <a:rPr lang="zh-TW" altLang="en-US" dirty="0">
                <a:solidFill>
                  <a:srgbClr val="FFFF00"/>
                </a:solidFill>
              </a:rPr>
              <a:t>當它的運算元的資料型別不同的時候，會式這˙轉換資料型別，以測試是否有別種相等的可能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47" y="3992528"/>
            <a:ext cx="4516681" cy="21421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43" y="2172054"/>
            <a:ext cx="8639175" cy="1619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7244" y="6488668"/>
            <a:ext cx="285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755248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  <a:r>
              <a:rPr lang="en-US" altLang="zh-TW" dirty="0"/>
              <a:t>(==</a:t>
            </a:r>
            <a:r>
              <a:rPr lang="zh-TW" altLang="en-US" dirty="0"/>
              <a:t> </a:t>
            </a:r>
            <a:r>
              <a:rPr lang="en-US" altLang="zh-TW" dirty="0"/>
              <a:t>vs ===)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“==“ </a:t>
            </a:r>
            <a:r>
              <a:rPr lang="zh-TW" altLang="en-US" dirty="0"/>
              <a:t>運算子會比較，運算元是否有相等的可能，是比較彈性的用法，使用時可以不用在意資料型別的問題</a:t>
            </a:r>
            <a:endParaRPr lang="en-US" altLang="zh-TW" dirty="0"/>
          </a:p>
          <a:p>
            <a:r>
              <a:rPr lang="en-US" altLang="zh-TW" dirty="0"/>
              <a:t>“===“</a:t>
            </a:r>
            <a:r>
              <a:rPr lang="zh-TW" altLang="en-US" dirty="0"/>
              <a:t>是比較嚴格的運算子，不會做型別的轉換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61" y="4450740"/>
            <a:ext cx="3962400" cy="2124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14" y="2602375"/>
            <a:ext cx="84296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33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條件運算子</a:t>
            </a:r>
            <a:r>
              <a:rPr lang="en-US" altLang="zh-TW" dirty="0"/>
              <a:t>(?:)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會根據條件的真偽輸出相對應的</a:t>
            </a:r>
            <a:r>
              <a:rPr lang="en-US" altLang="zh-TW" dirty="0"/>
              <a:t>“</a:t>
            </a:r>
            <a:r>
              <a:rPr lang="zh-TW" altLang="en-US" dirty="0"/>
              <a:t>值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後面的條件式，可以做為 </a:t>
            </a:r>
            <a:r>
              <a:rPr lang="en-US" altLang="zh-TW" dirty="0"/>
              <a:t>if</a:t>
            </a:r>
            <a:r>
              <a:rPr lang="zh-TW" altLang="en-US" dirty="0"/>
              <a:t>指令實作</a:t>
            </a:r>
            <a:endParaRPr lang="en-US" altLang="zh-TW" dirty="0"/>
          </a:p>
          <a:p>
            <a:pPr lvl="1"/>
            <a:r>
              <a:rPr lang="zh-TW" altLang="en-US" dirty="0"/>
              <a:t>例如</a:t>
            </a:r>
            <a:r>
              <a:rPr lang="en-US" altLang="zh-TW" dirty="0"/>
              <a:t>10 &gt; 2  "Yes" : "No" </a:t>
            </a:r>
            <a:r>
              <a:rPr lang="zh-TW" altLang="en-US" dirty="0"/>
              <a:t>會傳回 </a:t>
            </a:r>
            <a:r>
              <a:rPr lang="en-US" altLang="zh-TW" dirty="0"/>
              <a:t>"Yes"</a:t>
            </a:r>
            <a:r>
              <a:rPr lang="zh-TW" altLang="en-US" dirty="0"/>
              <a:t>，</a:t>
            </a:r>
            <a:r>
              <a:rPr lang="en-US" altLang="zh-TW" dirty="0"/>
              <a:t>false? 10 + 2 : 10 - 2 </a:t>
            </a:r>
            <a:r>
              <a:rPr lang="zh-TW" altLang="en-US" dirty="0"/>
              <a:t>會傳回</a:t>
            </a:r>
            <a:r>
              <a:rPr lang="en-US" altLang="zh-TW" dirty="0"/>
              <a:t>8</a:t>
            </a:r>
            <a:r>
              <a:rPr lang="zh-TW" altLang="en-US" dirty="0"/>
              <a:t> 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35292" y="6312849"/>
            <a:ext cx="277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sample_js_conditional.html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31" y="3036643"/>
            <a:ext cx="3800475" cy="1628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704" y="3674629"/>
            <a:ext cx="6422486" cy="49072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74518" y="2673853"/>
            <a:ext cx="156966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利用條件判斷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483949" y="3321213"/>
            <a:ext cx="2262158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利用條件運算子判斷</a:t>
            </a:r>
          </a:p>
        </p:txBody>
      </p:sp>
    </p:spTree>
    <p:extLst>
      <p:ext uri="{BB962C8B-B14F-4D97-AF65-F5344CB8AC3E}">
        <p14:creationId xmlns:p14="http://schemas.microsoft.com/office/powerpoint/2010/main" val="1687040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練習七 比較運算子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14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-</a:t>
            </a:r>
            <a:r>
              <a:rPr lang="zh-TW" altLang="en-US" dirty="0"/>
              <a:t>其他運算子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650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97190" y="175847"/>
            <a:ext cx="11520000" cy="809926"/>
          </a:xfrm>
        </p:spPr>
        <p:txBody>
          <a:bodyPr>
            <a:normAutofit/>
          </a:bodyPr>
          <a:lstStyle/>
          <a:p>
            <a:r>
              <a:rPr lang="zh-TW" altLang="en-US" dirty="0"/>
              <a:t>邏輯運算子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474811" y="985773"/>
            <a:ext cx="11242379" cy="5039999"/>
          </a:xfrm>
        </p:spPr>
        <p:txBody>
          <a:bodyPr/>
          <a:lstStyle/>
          <a:p>
            <a:r>
              <a:rPr lang="zh-TW" altLang="en-US" dirty="0"/>
              <a:t>邏輯運算子可以用來進行</a:t>
            </a:r>
            <a:r>
              <a:rPr lang="en-US" altLang="zh-TW" dirty="0"/>
              <a:t>AND</a:t>
            </a:r>
            <a:r>
              <a:rPr lang="zh-TW" altLang="en-US" dirty="0"/>
              <a:t>、</a:t>
            </a:r>
            <a:r>
              <a:rPr lang="en-US" altLang="zh-TW" dirty="0"/>
              <a:t>OR</a:t>
            </a:r>
            <a:r>
              <a:rPr lang="zh-TW" altLang="en-US" dirty="0"/>
              <a:t>、</a:t>
            </a:r>
            <a:r>
              <a:rPr lang="en-US" altLang="zh-TW" dirty="0"/>
              <a:t>NOT </a:t>
            </a:r>
            <a:r>
              <a:rPr lang="zh-TW" altLang="en-US" dirty="0"/>
              <a:t>等邏輯運算。</a:t>
            </a:r>
          </a:p>
          <a:p>
            <a:pPr lvl="1"/>
            <a:r>
              <a:rPr lang="en-US" altLang="zh-TW" dirty="0"/>
              <a:t>&amp;&amp; (AND)</a:t>
            </a:r>
            <a:r>
              <a:rPr lang="zh-TW" altLang="en-US" dirty="0"/>
              <a:t>：例如 </a:t>
            </a:r>
            <a:r>
              <a:rPr lang="en-US" altLang="zh-TW" dirty="0"/>
              <a:t>(5 &gt; 4) &amp;&amp; (3 &gt; 2) </a:t>
            </a:r>
            <a:r>
              <a:rPr lang="zh-TW" altLang="en-US" dirty="0"/>
              <a:t>會傳回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(5 &gt; 4) &amp;&amp; (3 &lt; 2) </a:t>
            </a:r>
            <a:r>
              <a:rPr lang="zh-TW" altLang="en-US" dirty="0"/>
              <a:t>會傳回</a:t>
            </a:r>
            <a:r>
              <a:rPr lang="en-US" altLang="zh-TW" dirty="0"/>
              <a:t>false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|| (OR) </a:t>
            </a:r>
            <a:r>
              <a:rPr lang="zh-TW" altLang="en-US" dirty="0"/>
              <a:t>：例如 </a:t>
            </a:r>
            <a:r>
              <a:rPr lang="en-US" altLang="zh-TW" dirty="0"/>
              <a:t>(5 &gt; 4) || (3 &lt; 2) </a:t>
            </a:r>
            <a:r>
              <a:rPr lang="zh-TW" altLang="en-US" dirty="0"/>
              <a:t>會傳回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(5 &lt; 4) || (3 &lt; 2) </a:t>
            </a:r>
            <a:r>
              <a:rPr lang="zh-TW" altLang="en-US" dirty="0"/>
              <a:t>會傳回</a:t>
            </a:r>
            <a:r>
              <a:rPr lang="en-US" altLang="zh-TW" dirty="0"/>
              <a:t>false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!(NOT) </a:t>
            </a:r>
            <a:r>
              <a:rPr lang="zh-TW" altLang="en-US" dirty="0"/>
              <a:t>：例如 </a:t>
            </a:r>
            <a:r>
              <a:rPr lang="en-US" altLang="zh-TW" dirty="0"/>
              <a:t>!(50 &gt; 40)  </a:t>
            </a:r>
            <a:r>
              <a:rPr lang="zh-TW" altLang="en-US" dirty="0"/>
              <a:t>會傳回</a:t>
            </a:r>
            <a:r>
              <a:rPr lang="en-US" altLang="zh-TW" dirty="0"/>
              <a:t>false</a:t>
            </a:r>
            <a:r>
              <a:rPr lang="zh-TW" altLang="en-US" dirty="0"/>
              <a:t>，</a:t>
            </a:r>
            <a:r>
              <a:rPr lang="en-US" altLang="zh-TW" dirty="0"/>
              <a:t>!(50 &lt; 40)  </a:t>
            </a:r>
            <a:r>
              <a:rPr lang="zh-TW" altLang="en-US" dirty="0"/>
              <a:t>會傳回</a:t>
            </a:r>
            <a:r>
              <a:rPr lang="en-US" altLang="zh-TW" dirty="0"/>
              <a:t>true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JS</a:t>
            </a:r>
            <a:r>
              <a:rPr lang="zh-TW" altLang="en-US" dirty="0"/>
              <a:t>當中有幾個比較特殊的值預設為 </a:t>
            </a:r>
            <a:r>
              <a:rPr lang="en-US" altLang="zh-TW" dirty="0"/>
              <a:t>fail</a:t>
            </a:r>
          </a:p>
          <a:p>
            <a:pPr lvl="1"/>
            <a:r>
              <a:rPr lang="zh-TW" altLang="en-US" dirty="0"/>
              <a:t>空字串</a:t>
            </a:r>
            <a:r>
              <a:rPr lang="en-US" altLang="zh-TW" dirty="0"/>
              <a:t>(“”)</a:t>
            </a:r>
          </a:p>
          <a:p>
            <a:pPr lvl="1"/>
            <a:r>
              <a:rPr lang="zh-TW" altLang="en-US" dirty="0"/>
              <a:t>數值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 err="1"/>
              <a:t>NaN</a:t>
            </a:r>
            <a:r>
              <a:rPr lang="en-US" altLang="zh-TW" dirty="0"/>
              <a:t>(Not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Number)</a:t>
            </a:r>
          </a:p>
          <a:p>
            <a:pPr lvl="1"/>
            <a:r>
              <a:rPr lang="en-US" altLang="zh-TW" dirty="0"/>
              <a:t>Null</a:t>
            </a:r>
            <a:r>
              <a:rPr lang="zh-TW" altLang="en-US" dirty="0"/>
              <a:t>、</a:t>
            </a:r>
            <a:r>
              <a:rPr lang="en-US" altLang="zh-TW" dirty="0"/>
              <a:t>undefined</a:t>
            </a:r>
          </a:p>
        </p:txBody>
      </p:sp>
      <p:graphicFrame>
        <p:nvGraphicFramePr>
          <p:cNvPr id="7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07674"/>
              </p:ext>
            </p:extLst>
          </p:nvPr>
        </p:nvGraphicFramePr>
        <p:xfrm>
          <a:off x="2161443" y="4391597"/>
          <a:ext cx="7869114" cy="1852295"/>
        </p:xfrm>
        <a:graphic>
          <a:graphicData uri="http://schemas.openxmlformats.org/drawingml/2006/table">
            <a:tbl>
              <a:tblPr/>
              <a:tblGrid>
                <a:gridCol w="1395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運算子</a:t>
                      </a:r>
                      <a:endParaRPr kumimoji="1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說明</a:t>
                      </a:r>
                      <a:endParaRPr kumimoji="1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!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非，傳回運算元相反的值，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成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成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2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&amp;&amp;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且，連接的兩個運算元都為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，運算式為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5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||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或，連接的兩個運算元，任一個為</a:t>
                      </a:r>
                      <a:r>
                        <a:rPr kumimoji="1" lang="en-US" altLang="zh-TW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ture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，運算式為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true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94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任務 </a:t>
            </a:r>
            <a:r>
              <a:rPr lang="en-US" altLang="zh-TW" dirty="0"/>
              <a:t>VS </a:t>
            </a:r>
            <a:r>
              <a:rPr lang="zh-TW" altLang="en-US" dirty="0"/>
              <a:t>步驟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474811" y="1094726"/>
            <a:ext cx="5905207" cy="5039999"/>
          </a:xfrm>
        </p:spPr>
        <p:txBody>
          <a:bodyPr/>
          <a:lstStyle/>
          <a:p>
            <a:r>
              <a:rPr lang="zh-TW" altLang="en-US" dirty="0"/>
              <a:t>任務</a:t>
            </a:r>
            <a:r>
              <a:rPr lang="en-US" altLang="zh-TW" dirty="0"/>
              <a:t>(</a:t>
            </a:r>
            <a:r>
              <a:rPr lang="zh-TW" altLang="en-US" dirty="0"/>
              <a:t>流程圖</a:t>
            </a:r>
            <a:r>
              <a:rPr lang="en-US" altLang="zh-TW" dirty="0"/>
              <a:t>)</a:t>
            </a:r>
            <a:r>
              <a:rPr lang="zh-TW" altLang="en-US" dirty="0"/>
              <a:t>：飲料訂購流程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流程圖: 程序 3"/>
          <p:cNvSpPr/>
          <p:nvPr/>
        </p:nvSpPr>
        <p:spPr>
          <a:xfrm>
            <a:off x="3085380" y="1663320"/>
            <a:ext cx="2036618" cy="716973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點飲料</a:t>
            </a:r>
          </a:p>
        </p:txBody>
      </p:sp>
      <p:sp>
        <p:nvSpPr>
          <p:cNvPr id="5" name="流程圖: 決策 4"/>
          <p:cNvSpPr/>
          <p:nvPr/>
        </p:nvSpPr>
        <p:spPr>
          <a:xfrm>
            <a:off x="3085380" y="2620259"/>
            <a:ext cx="2036618" cy="1205345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手沖 </a:t>
            </a:r>
            <a:r>
              <a:rPr lang="en-US" altLang="zh-TW" dirty="0"/>
              <a:t>/ </a:t>
            </a:r>
            <a:r>
              <a:rPr lang="zh-TW" altLang="en-US" dirty="0"/>
              <a:t>現成飲料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074640" y="1930268"/>
            <a:ext cx="3352471" cy="30008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8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Step1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加入冰塊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Step2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加入飲料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Step3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加入糖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Step4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搖晃混和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Step5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倒入杯中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Step6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封口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</a:rPr>
              <a:t>Step6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  <a:r>
              <a:rPr lang="zh-TW" altLang="en-US" b="1" dirty="0">
                <a:solidFill>
                  <a:schemeClr val="bg1"/>
                </a:solidFill>
              </a:rPr>
              <a:t>清潔外部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sp>
        <p:nvSpPr>
          <p:cNvPr id="9" name="文字版面配置區 2"/>
          <p:cNvSpPr txBox="1">
            <a:spLocks/>
          </p:cNvSpPr>
          <p:nvPr/>
        </p:nvSpPr>
        <p:spPr>
          <a:xfrm>
            <a:off x="5900120" y="1199945"/>
            <a:ext cx="5905207" cy="5039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飲料沖泡步驟</a:t>
            </a:r>
          </a:p>
        </p:txBody>
      </p:sp>
      <p:sp>
        <p:nvSpPr>
          <p:cNvPr id="10" name="流程圖: 程序 9"/>
          <p:cNvSpPr/>
          <p:nvPr/>
        </p:nvSpPr>
        <p:spPr>
          <a:xfrm>
            <a:off x="3085380" y="5016977"/>
            <a:ext cx="2036618" cy="562941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交給客人</a:t>
            </a:r>
          </a:p>
        </p:txBody>
      </p:sp>
      <p:sp>
        <p:nvSpPr>
          <p:cNvPr id="11" name="流程圖: 程序 10"/>
          <p:cNvSpPr/>
          <p:nvPr/>
        </p:nvSpPr>
        <p:spPr>
          <a:xfrm>
            <a:off x="3289588" y="4104962"/>
            <a:ext cx="1628202" cy="51124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手沖飲料</a:t>
            </a:r>
          </a:p>
        </p:txBody>
      </p:sp>
      <p:sp>
        <p:nvSpPr>
          <p:cNvPr id="12" name="流程圖: 接點 11"/>
          <p:cNvSpPr/>
          <p:nvPr/>
        </p:nvSpPr>
        <p:spPr>
          <a:xfrm>
            <a:off x="3594535" y="5974773"/>
            <a:ext cx="1018309" cy="728546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完成</a:t>
            </a: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103689" y="3825604"/>
            <a:ext cx="0" cy="279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" name="直線單箭頭接點 16"/>
          <p:cNvCxnSpPr>
            <a:stCxn id="5" idx="1"/>
            <a:endCxn id="33" idx="3"/>
          </p:cNvCxnSpPr>
          <p:nvPr/>
        </p:nvCxnSpPr>
        <p:spPr>
          <a:xfrm flipH="1" flipV="1">
            <a:off x="2404562" y="3222931"/>
            <a:ext cx="68081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103689" y="2380293"/>
            <a:ext cx="0" cy="239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103689" y="4616202"/>
            <a:ext cx="0" cy="400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103689" y="5579918"/>
            <a:ext cx="1" cy="394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3" name="流程圖: 程序 32"/>
          <p:cNvSpPr/>
          <p:nvPr/>
        </p:nvSpPr>
        <p:spPr>
          <a:xfrm>
            <a:off x="776360" y="2967311"/>
            <a:ext cx="1628202" cy="51124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手沖飲料</a:t>
            </a:r>
          </a:p>
        </p:txBody>
      </p:sp>
      <p:sp>
        <p:nvSpPr>
          <p:cNvPr id="37" name="向右箭號 36"/>
          <p:cNvSpPr/>
          <p:nvPr/>
        </p:nvSpPr>
        <p:spPr>
          <a:xfrm>
            <a:off x="5542580" y="2793784"/>
            <a:ext cx="1267691" cy="8582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8421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grpSp>
        <p:nvGrpSpPr>
          <p:cNvPr id="28" name="群組 27"/>
          <p:cNvGrpSpPr/>
          <p:nvPr/>
        </p:nvGrpSpPr>
        <p:grpSpPr>
          <a:xfrm>
            <a:off x="1162049" y="1470516"/>
            <a:ext cx="2394943" cy="1363920"/>
            <a:chOff x="1190624" y="2270616"/>
            <a:chExt cx="2394943" cy="1363920"/>
          </a:xfrm>
        </p:grpSpPr>
        <p:sp>
          <p:nvSpPr>
            <p:cNvPr id="18" name="手繪多邊形 17"/>
            <p:cNvSpPr/>
            <p:nvPr/>
          </p:nvSpPr>
          <p:spPr>
            <a:xfrm>
              <a:off x="2024429" y="2387299"/>
              <a:ext cx="696514" cy="1130556"/>
            </a:xfrm>
            <a:custGeom>
              <a:avLst/>
              <a:gdLst>
                <a:gd name="connsiteX0" fmla="*/ 328246 w 656492"/>
                <a:gd name="connsiteY0" fmla="*/ 0 h 1130556"/>
                <a:gd name="connsiteX1" fmla="*/ 438243 w 656492"/>
                <a:gd name="connsiteY1" fmla="*/ 83059 h 1130556"/>
                <a:gd name="connsiteX2" fmla="*/ 656492 w 656492"/>
                <a:gd name="connsiteY2" fmla="*/ 565278 h 1130556"/>
                <a:gd name="connsiteX3" fmla="*/ 438243 w 656492"/>
                <a:gd name="connsiteY3" fmla="*/ 1047497 h 1130556"/>
                <a:gd name="connsiteX4" fmla="*/ 328246 w 656492"/>
                <a:gd name="connsiteY4" fmla="*/ 1130556 h 1130556"/>
                <a:gd name="connsiteX5" fmla="*/ 218249 w 656492"/>
                <a:gd name="connsiteY5" fmla="*/ 1047497 h 1130556"/>
                <a:gd name="connsiteX6" fmla="*/ 0 w 656492"/>
                <a:gd name="connsiteY6" fmla="*/ 565278 h 1130556"/>
                <a:gd name="connsiteX7" fmla="*/ 218249 w 656492"/>
                <a:gd name="connsiteY7" fmla="*/ 83059 h 1130556"/>
                <a:gd name="connsiteX8" fmla="*/ 328246 w 656492"/>
                <a:gd name="connsiteY8" fmla="*/ 0 h 113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92" h="1130556">
                  <a:moveTo>
                    <a:pt x="328246" y="0"/>
                  </a:moveTo>
                  <a:lnTo>
                    <a:pt x="438243" y="83059"/>
                  </a:lnTo>
                  <a:cubicBezTo>
                    <a:pt x="573089" y="206470"/>
                    <a:pt x="656492" y="376960"/>
                    <a:pt x="656492" y="565278"/>
                  </a:cubicBezTo>
                  <a:cubicBezTo>
                    <a:pt x="656492" y="753596"/>
                    <a:pt x="573089" y="924086"/>
                    <a:pt x="438243" y="1047497"/>
                  </a:cubicBezTo>
                  <a:lnTo>
                    <a:pt x="328246" y="1130556"/>
                  </a:lnTo>
                  <a:lnTo>
                    <a:pt x="218249" y="1047497"/>
                  </a:lnTo>
                  <a:cubicBezTo>
                    <a:pt x="83404" y="924086"/>
                    <a:pt x="0" y="753596"/>
                    <a:pt x="0" y="565278"/>
                  </a:cubicBezTo>
                  <a:cubicBezTo>
                    <a:pt x="0" y="376960"/>
                    <a:pt x="83404" y="206470"/>
                    <a:pt x="218249" y="83059"/>
                  </a:cubicBezTo>
                  <a:lnTo>
                    <a:pt x="328246" y="0"/>
                  </a:ln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1190624" y="2270616"/>
              <a:ext cx="1232893" cy="1363920"/>
            </a:xfrm>
            <a:custGeom>
              <a:avLst/>
              <a:gdLst>
                <a:gd name="connsiteX0" fmla="*/ 745148 w 1162050"/>
                <a:gd name="connsiteY0" fmla="*/ 0 h 1363920"/>
                <a:gd name="connsiteX1" fmla="*/ 1161767 w 1162050"/>
                <a:gd name="connsiteY1" fmla="*/ 116468 h 1363920"/>
                <a:gd name="connsiteX2" fmla="*/ 1162050 w 1162050"/>
                <a:gd name="connsiteY2" fmla="*/ 116682 h 1363920"/>
                <a:gd name="connsiteX3" fmla="*/ 1052053 w 1162050"/>
                <a:gd name="connsiteY3" fmla="*/ 199741 h 1363920"/>
                <a:gd name="connsiteX4" fmla="*/ 833804 w 1162050"/>
                <a:gd name="connsiteY4" fmla="*/ 681960 h 1363920"/>
                <a:gd name="connsiteX5" fmla="*/ 1052053 w 1162050"/>
                <a:gd name="connsiteY5" fmla="*/ 1164179 h 1363920"/>
                <a:gd name="connsiteX6" fmla="*/ 1162050 w 1162050"/>
                <a:gd name="connsiteY6" fmla="*/ 1247238 h 1363920"/>
                <a:gd name="connsiteX7" fmla="*/ 1161767 w 1162050"/>
                <a:gd name="connsiteY7" fmla="*/ 1247452 h 1363920"/>
                <a:gd name="connsiteX8" fmla="*/ 745148 w 1162050"/>
                <a:gd name="connsiteY8" fmla="*/ 1363920 h 1363920"/>
                <a:gd name="connsiteX9" fmla="*/ 0 w 1162050"/>
                <a:gd name="connsiteY9" fmla="*/ 681960 h 1363920"/>
                <a:gd name="connsiteX10" fmla="*/ 745148 w 1162050"/>
                <a:gd name="connsiteY10" fmla="*/ 0 h 136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050" h="1363920">
                  <a:moveTo>
                    <a:pt x="745148" y="0"/>
                  </a:moveTo>
                  <a:cubicBezTo>
                    <a:pt x="899473" y="0"/>
                    <a:pt x="1042841" y="42936"/>
                    <a:pt x="1161767" y="116468"/>
                  </a:cubicBezTo>
                  <a:lnTo>
                    <a:pt x="1162050" y="116682"/>
                  </a:lnTo>
                  <a:lnTo>
                    <a:pt x="1052053" y="199741"/>
                  </a:lnTo>
                  <a:cubicBezTo>
                    <a:pt x="917208" y="323152"/>
                    <a:pt x="833804" y="493642"/>
                    <a:pt x="833804" y="681960"/>
                  </a:cubicBezTo>
                  <a:cubicBezTo>
                    <a:pt x="833804" y="870278"/>
                    <a:pt x="917208" y="1040768"/>
                    <a:pt x="1052053" y="1164179"/>
                  </a:cubicBezTo>
                  <a:lnTo>
                    <a:pt x="1162050" y="1247238"/>
                  </a:lnTo>
                  <a:lnTo>
                    <a:pt x="1161767" y="1247452"/>
                  </a:lnTo>
                  <a:cubicBezTo>
                    <a:pt x="1042841" y="1320984"/>
                    <a:pt x="899473" y="1363920"/>
                    <a:pt x="745148" y="1363920"/>
                  </a:cubicBezTo>
                  <a:cubicBezTo>
                    <a:pt x="333614" y="1363920"/>
                    <a:pt x="0" y="1058596"/>
                    <a:pt x="0" y="681960"/>
                  </a:cubicBezTo>
                  <a:cubicBezTo>
                    <a:pt x="0" y="305324"/>
                    <a:pt x="333614" y="0"/>
                    <a:pt x="745148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手繪多邊形 15"/>
            <p:cNvSpPr/>
            <p:nvPr/>
          </p:nvSpPr>
          <p:spPr>
            <a:xfrm>
              <a:off x="2352674" y="2270616"/>
              <a:ext cx="1232893" cy="1363920"/>
            </a:xfrm>
            <a:custGeom>
              <a:avLst/>
              <a:gdLst>
                <a:gd name="connsiteX0" fmla="*/ 416902 w 1162050"/>
                <a:gd name="connsiteY0" fmla="*/ 0 h 1363920"/>
                <a:gd name="connsiteX1" fmla="*/ 1162050 w 1162050"/>
                <a:gd name="connsiteY1" fmla="*/ 681960 h 1363920"/>
                <a:gd name="connsiteX2" fmla="*/ 416902 w 1162050"/>
                <a:gd name="connsiteY2" fmla="*/ 1363920 h 1363920"/>
                <a:gd name="connsiteX3" fmla="*/ 283 w 1162050"/>
                <a:gd name="connsiteY3" fmla="*/ 1247452 h 1363920"/>
                <a:gd name="connsiteX4" fmla="*/ 0 w 1162050"/>
                <a:gd name="connsiteY4" fmla="*/ 1247238 h 1363920"/>
                <a:gd name="connsiteX5" fmla="*/ 109997 w 1162050"/>
                <a:gd name="connsiteY5" fmla="*/ 1164179 h 1363920"/>
                <a:gd name="connsiteX6" fmla="*/ 328246 w 1162050"/>
                <a:gd name="connsiteY6" fmla="*/ 681960 h 1363920"/>
                <a:gd name="connsiteX7" fmla="*/ 109997 w 1162050"/>
                <a:gd name="connsiteY7" fmla="*/ 199741 h 1363920"/>
                <a:gd name="connsiteX8" fmla="*/ 0 w 1162050"/>
                <a:gd name="connsiteY8" fmla="*/ 116682 h 1363920"/>
                <a:gd name="connsiteX9" fmla="*/ 283 w 1162050"/>
                <a:gd name="connsiteY9" fmla="*/ 116468 h 1363920"/>
                <a:gd name="connsiteX10" fmla="*/ 416902 w 1162050"/>
                <a:gd name="connsiteY10" fmla="*/ 0 h 136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050" h="1363920">
                  <a:moveTo>
                    <a:pt x="416902" y="0"/>
                  </a:moveTo>
                  <a:cubicBezTo>
                    <a:pt x="828436" y="0"/>
                    <a:pt x="1162050" y="305324"/>
                    <a:pt x="1162050" y="681960"/>
                  </a:cubicBezTo>
                  <a:cubicBezTo>
                    <a:pt x="1162050" y="1058596"/>
                    <a:pt x="828436" y="1363920"/>
                    <a:pt x="416902" y="1363920"/>
                  </a:cubicBezTo>
                  <a:cubicBezTo>
                    <a:pt x="262577" y="1363920"/>
                    <a:pt x="119209" y="1320984"/>
                    <a:pt x="283" y="1247452"/>
                  </a:cubicBezTo>
                  <a:lnTo>
                    <a:pt x="0" y="1247238"/>
                  </a:lnTo>
                  <a:lnTo>
                    <a:pt x="109997" y="1164179"/>
                  </a:lnTo>
                  <a:cubicBezTo>
                    <a:pt x="244843" y="1040768"/>
                    <a:pt x="328246" y="870278"/>
                    <a:pt x="328246" y="681960"/>
                  </a:cubicBezTo>
                  <a:cubicBezTo>
                    <a:pt x="328246" y="493642"/>
                    <a:pt x="244843" y="323152"/>
                    <a:pt x="109997" y="199741"/>
                  </a:cubicBezTo>
                  <a:lnTo>
                    <a:pt x="0" y="116682"/>
                  </a:lnTo>
                  <a:lnTo>
                    <a:pt x="283" y="116468"/>
                  </a:lnTo>
                  <a:cubicBezTo>
                    <a:pt x="119209" y="42936"/>
                    <a:pt x="262577" y="0"/>
                    <a:pt x="416902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19295" y="1470516"/>
            <a:ext cx="2394943" cy="1363920"/>
            <a:chOff x="4947870" y="2270616"/>
            <a:chExt cx="2394943" cy="1363920"/>
          </a:xfrm>
        </p:grpSpPr>
        <p:sp>
          <p:nvSpPr>
            <p:cNvPr id="21" name="手繪多邊形 20"/>
            <p:cNvSpPr/>
            <p:nvPr/>
          </p:nvSpPr>
          <p:spPr>
            <a:xfrm>
              <a:off x="5781675" y="2387299"/>
              <a:ext cx="696514" cy="1130556"/>
            </a:xfrm>
            <a:custGeom>
              <a:avLst/>
              <a:gdLst>
                <a:gd name="connsiteX0" fmla="*/ 328246 w 656492"/>
                <a:gd name="connsiteY0" fmla="*/ 0 h 1130556"/>
                <a:gd name="connsiteX1" fmla="*/ 438243 w 656492"/>
                <a:gd name="connsiteY1" fmla="*/ 83059 h 1130556"/>
                <a:gd name="connsiteX2" fmla="*/ 656492 w 656492"/>
                <a:gd name="connsiteY2" fmla="*/ 565278 h 1130556"/>
                <a:gd name="connsiteX3" fmla="*/ 438243 w 656492"/>
                <a:gd name="connsiteY3" fmla="*/ 1047497 h 1130556"/>
                <a:gd name="connsiteX4" fmla="*/ 328246 w 656492"/>
                <a:gd name="connsiteY4" fmla="*/ 1130556 h 1130556"/>
                <a:gd name="connsiteX5" fmla="*/ 218249 w 656492"/>
                <a:gd name="connsiteY5" fmla="*/ 1047497 h 1130556"/>
                <a:gd name="connsiteX6" fmla="*/ 0 w 656492"/>
                <a:gd name="connsiteY6" fmla="*/ 565278 h 1130556"/>
                <a:gd name="connsiteX7" fmla="*/ 218249 w 656492"/>
                <a:gd name="connsiteY7" fmla="*/ 83059 h 1130556"/>
                <a:gd name="connsiteX8" fmla="*/ 328246 w 656492"/>
                <a:gd name="connsiteY8" fmla="*/ 0 h 113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92" h="1130556">
                  <a:moveTo>
                    <a:pt x="328246" y="0"/>
                  </a:moveTo>
                  <a:lnTo>
                    <a:pt x="438243" y="83059"/>
                  </a:lnTo>
                  <a:cubicBezTo>
                    <a:pt x="573089" y="206470"/>
                    <a:pt x="656492" y="376960"/>
                    <a:pt x="656492" y="565278"/>
                  </a:cubicBezTo>
                  <a:cubicBezTo>
                    <a:pt x="656492" y="753596"/>
                    <a:pt x="573089" y="924086"/>
                    <a:pt x="438243" y="1047497"/>
                  </a:cubicBezTo>
                  <a:lnTo>
                    <a:pt x="328246" y="1130556"/>
                  </a:lnTo>
                  <a:lnTo>
                    <a:pt x="218249" y="1047497"/>
                  </a:lnTo>
                  <a:cubicBezTo>
                    <a:pt x="83404" y="924086"/>
                    <a:pt x="0" y="753596"/>
                    <a:pt x="0" y="565278"/>
                  </a:cubicBezTo>
                  <a:cubicBezTo>
                    <a:pt x="0" y="376960"/>
                    <a:pt x="83404" y="206470"/>
                    <a:pt x="218249" y="83059"/>
                  </a:cubicBezTo>
                  <a:lnTo>
                    <a:pt x="328246" y="0"/>
                  </a:lnTo>
                  <a:close/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手繪多邊形 19"/>
            <p:cNvSpPr/>
            <p:nvPr/>
          </p:nvSpPr>
          <p:spPr>
            <a:xfrm>
              <a:off x="4947870" y="2270616"/>
              <a:ext cx="1232893" cy="1363920"/>
            </a:xfrm>
            <a:custGeom>
              <a:avLst/>
              <a:gdLst>
                <a:gd name="connsiteX0" fmla="*/ 745148 w 1162050"/>
                <a:gd name="connsiteY0" fmla="*/ 0 h 1363920"/>
                <a:gd name="connsiteX1" fmla="*/ 1161767 w 1162050"/>
                <a:gd name="connsiteY1" fmla="*/ 116468 h 1363920"/>
                <a:gd name="connsiteX2" fmla="*/ 1162050 w 1162050"/>
                <a:gd name="connsiteY2" fmla="*/ 116682 h 1363920"/>
                <a:gd name="connsiteX3" fmla="*/ 1052053 w 1162050"/>
                <a:gd name="connsiteY3" fmla="*/ 199741 h 1363920"/>
                <a:gd name="connsiteX4" fmla="*/ 833804 w 1162050"/>
                <a:gd name="connsiteY4" fmla="*/ 681960 h 1363920"/>
                <a:gd name="connsiteX5" fmla="*/ 1052053 w 1162050"/>
                <a:gd name="connsiteY5" fmla="*/ 1164179 h 1363920"/>
                <a:gd name="connsiteX6" fmla="*/ 1162050 w 1162050"/>
                <a:gd name="connsiteY6" fmla="*/ 1247238 h 1363920"/>
                <a:gd name="connsiteX7" fmla="*/ 1161767 w 1162050"/>
                <a:gd name="connsiteY7" fmla="*/ 1247452 h 1363920"/>
                <a:gd name="connsiteX8" fmla="*/ 745148 w 1162050"/>
                <a:gd name="connsiteY8" fmla="*/ 1363920 h 1363920"/>
                <a:gd name="connsiteX9" fmla="*/ 0 w 1162050"/>
                <a:gd name="connsiteY9" fmla="*/ 681960 h 1363920"/>
                <a:gd name="connsiteX10" fmla="*/ 745148 w 1162050"/>
                <a:gd name="connsiteY10" fmla="*/ 0 h 136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050" h="1363920">
                  <a:moveTo>
                    <a:pt x="745148" y="0"/>
                  </a:moveTo>
                  <a:cubicBezTo>
                    <a:pt x="899473" y="0"/>
                    <a:pt x="1042841" y="42936"/>
                    <a:pt x="1161767" y="116468"/>
                  </a:cubicBezTo>
                  <a:lnTo>
                    <a:pt x="1162050" y="116682"/>
                  </a:lnTo>
                  <a:lnTo>
                    <a:pt x="1052053" y="199741"/>
                  </a:lnTo>
                  <a:cubicBezTo>
                    <a:pt x="917208" y="323152"/>
                    <a:pt x="833804" y="493642"/>
                    <a:pt x="833804" y="681960"/>
                  </a:cubicBezTo>
                  <a:cubicBezTo>
                    <a:pt x="833804" y="870278"/>
                    <a:pt x="917208" y="1040768"/>
                    <a:pt x="1052053" y="1164179"/>
                  </a:cubicBezTo>
                  <a:lnTo>
                    <a:pt x="1162050" y="1247238"/>
                  </a:lnTo>
                  <a:lnTo>
                    <a:pt x="1161767" y="1247452"/>
                  </a:lnTo>
                  <a:cubicBezTo>
                    <a:pt x="1042841" y="1320984"/>
                    <a:pt x="899473" y="1363920"/>
                    <a:pt x="745148" y="1363920"/>
                  </a:cubicBezTo>
                  <a:cubicBezTo>
                    <a:pt x="333614" y="1363920"/>
                    <a:pt x="0" y="1058596"/>
                    <a:pt x="0" y="681960"/>
                  </a:cubicBezTo>
                  <a:cubicBezTo>
                    <a:pt x="0" y="305324"/>
                    <a:pt x="333614" y="0"/>
                    <a:pt x="745148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 18"/>
            <p:cNvSpPr/>
            <p:nvPr/>
          </p:nvSpPr>
          <p:spPr>
            <a:xfrm>
              <a:off x="6109920" y="2270616"/>
              <a:ext cx="1232893" cy="1363920"/>
            </a:xfrm>
            <a:custGeom>
              <a:avLst/>
              <a:gdLst>
                <a:gd name="connsiteX0" fmla="*/ 416902 w 1162050"/>
                <a:gd name="connsiteY0" fmla="*/ 0 h 1363920"/>
                <a:gd name="connsiteX1" fmla="*/ 1162050 w 1162050"/>
                <a:gd name="connsiteY1" fmla="*/ 681960 h 1363920"/>
                <a:gd name="connsiteX2" fmla="*/ 416902 w 1162050"/>
                <a:gd name="connsiteY2" fmla="*/ 1363920 h 1363920"/>
                <a:gd name="connsiteX3" fmla="*/ 283 w 1162050"/>
                <a:gd name="connsiteY3" fmla="*/ 1247452 h 1363920"/>
                <a:gd name="connsiteX4" fmla="*/ 0 w 1162050"/>
                <a:gd name="connsiteY4" fmla="*/ 1247238 h 1363920"/>
                <a:gd name="connsiteX5" fmla="*/ 109997 w 1162050"/>
                <a:gd name="connsiteY5" fmla="*/ 1164179 h 1363920"/>
                <a:gd name="connsiteX6" fmla="*/ 328246 w 1162050"/>
                <a:gd name="connsiteY6" fmla="*/ 681960 h 1363920"/>
                <a:gd name="connsiteX7" fmla="*/ 109997 w 1162050"/>
                <a:gd name="connsiteY7" fmla="*/ 199741 h 1363920"/>
                <a:gd name="connsiteX8" fmla="*/ 0 w 1162050"/>
                <a:gd name="connsiteY8" fmla="*/ 116682 h 1363920"/>
                <a:gd name="connsiteX9" fmla="*/ 283 w 1162050"/>
                <a:gd name="connsiteY9" fmla="*/ 116468 h 1363920"/>
                <a:gd name="connsiteX10" fmla="*/ 416902 w 1162050"/>
                <a:gd name="connsiteY10" fmla="*/ 0 h 136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050" h="1363920">
                  <a:moveTo>
                    <a:pt x="416902" y="0"/>
                  </a:moveTo>
                  <a:cubicBezTo>
                    <a:pt x="828436" y="0"/>
                    <a:pt x="1162050" y="305324"/>
                    <a:pt x="1162050" y="681960"/>
                  </a:cubicBezTo>
                  <a:cubicBezTo>
                    <a:pt x="1162050" y="1058596"/>
                    <a:pt x="828436" y="1363920"/>
                    <a:pt x="416902" y="1363920"/>
                  </a:cubicBezTo>
                  <a:cubicBezTo>
                    <a:pt x="262577" y="1363920"/>
                    <a:pt x="119209" y="1320984"/>
                    <a:pt x="283" y="1247452"/>
                  </a:cubicBezTo>
                  <a:lnTo>
                    <a:pt x="0" y="1247238"/>
                  </a:lnTo>
                  <a:lnTo>
                    <a:pt x="109997" y="1164179"/>
                  </a:lnTo>
                  <a:cubicBezTo>
                    <a:pt x="244843" y="1040768"/>
                    <a:pt x="328246" y="870278"/>
                    <a:pt x="328246" y="681960"/>
                  </a:cubicBezTo>
                  <a:cubicBezTo>
                    <a:pt x="328246" y="493642"/>
                    <a:pt x="244843" y="323152"/>
                    <a:pt x="109997" y="199741"/>
                  </a:cubicBezTo>
                  <a:lnTo>
                    <a:pt x="0" y="116682"/>
                  </a:lnTo>
                  <a:lnTo>
                    <a:pt x="283" y="116468"/>
                  </a:lnTo>
                  <a:cubicBezTo>
                    <a:pt x="119209" y="42936"/>
                    <a:pt x="262577" y="0"/>
                    <a:pt x="416902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8553450" y="1343025"/>
            <a:ext cx="2809875" cy="1781175"/>
            <a:chOff x="8582025" y="2143125"/>
            <a:chExt cx="2809875" cy="1781175"/>
          </a:xfrm>
        </p:grpSpPr>
        <p:sp>
          <p:nvSpPr>
            <p:cNvPr id="22" name="矩形 21"/>
            <p:cNvSpPr/>
            <p:nvPr/>
          </p:nvSpPr>
          <p:spPr>
            <a:xfrm>
              <a:off x="8582025" y="2143125"/>
              <a:ext cx="2809875" cy="17811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9244379" y="2327593"/>
              <a:ext cx="1581150" cy="136391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5627044" y="319962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||(OR)</a:t>
            </a:r>
            <a:endParaRPr lang="zh-TW" altLang="en-US" sz="24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778495" y="3199626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&amp; (AND)</a:t>
            </a:r>
            <a:endParaRPr lang="zh-TW" altLang="en-US" sz="240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441418" y="3291076"/>
            <a:ext cx="10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!(NOT)</a:t>
            </a:r>
            <a:endParaRPr lang="zh-TW" altLang="en-US" sz="2400" b="1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56" y="4026481"/>
            <a:ext cx="5531941" cy="26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71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位元運算子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位元運算子可以用來進行</a:t>
            </a:r>
            <a:r>
              <a:rPr lang="en-US" altLang="zh-TW" dirty="0"/>
              <a:t>AND</a:t>
            </a:r>
            <a:r>
              <a:rPr lang="zh-TW" altLang="en-US" dirty="0"/>
              <a:t>、</a:t>
            </a:r>
            <a:r>
              <a:rPr lang="en-US" altLang="zh-TW" dirty="0"/>
              <a:t>OR</a:t>
            </a:r>
            <a:r>
              <a:rPr lang="zh-TW" altLang="en-US" dirty="0"/>
              <a:t>、</a:t>
            </a:r>
            <a:r>
              <a:rPr lang="en-US" altLang="zh-TW" dirty="0"/>
              <a:t>XOR</a:t>
            </a:r>
            <a:r>
              <a:rPr lang="zh-TW" altLang="en-US" dirty="0"/>
              <a:t>、</a:t>
            </a:r>
            <a:r>
              <a:rPr lang="en-US" altLang="zh-TW" dirty="0"/>
              <a:t>NOT</a:t>
            </a:r>
            <a:r>
              <a:rPr lang="zh-TW" altLang="en-US" dirty="0"/>
              <a:t>、</a:t>
            </a:r>
            <a:r>
              <a:rPr lang="en-US" altLang="zh-TW" dirty="0"/>
              <a:t>SHIFT </a:t>
            </a:r>
            <a:r>
              <a:rPr lang="zh-TW" altLang="en-US" dirty="0"/>
              <a:t>等位元運算，</a:t>
            </a:r>
          </a:p>
          <a:p>
            <a:endParaRPr lang="zh-TW" altLang="en-US" dirty="0"/>
          </a:p>
        </p:txBody>
      </p:sp>
      <p:graphicFrame>
        <p:nvGraphicFramePr>
          <p:cNvPr id="5" name="Group 7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159774"/>
              </p:ext>
            </p:extLst>
          </p:nvPr>
        </p:nvGraphicFramePr>
        <p:xfrm>
          <a:off x="1483662" y="1987852"/>
          <a:ext cx="8187802" cy="4208161"/>
        </p:xfrm>
        <a:graphic>
          <a:graphicData uri="http://schemas.openxmlformats.org/drawingml/2006/table">
            <a:tbl>
              <a:tblPr/>
              <a:tblGrid>
                <a:gridCol w="103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1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61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運算子</a:t>
                      </a:r>
                      <a:endParaRPr kumimoji="1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C</a:t>
                      </a:r>
                      <a:endParaRPr kumimoji="1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D</a:t>
                      </a:r>
                      <a:endParaRPr kumimoji="1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範例</a:t>
                      </a:r>
                      <a:endParaRPr kumimoji="1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結果</a:t>
                      </a:r>
                      <a:endParaRPr kumimoji="1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說明</a:t>
                      </a:r>
                      <a:endParaRPr kumimoji="1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1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~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1(01)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~A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-2(10)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1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&lt;&lt;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3(11)</a:t>
                      </a:r>
                      <a:endParaRPr kumimoji="1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C&lt;&lt; 2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12(1100)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左移運算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7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&gt;&gt;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2(10)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B &gt;&gt; 1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右移運算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7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&gt;&gt;&gt;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16(1000)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D &gt;&gt;&gt; 1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8(0100)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無符號右移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1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&amp;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1(01)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3(11)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 &amp; C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1(01)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07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^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1(01)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2(10)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 ^ B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3(11)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XOR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71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|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1(01)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2(10)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A | B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3(11)</a:t>
                      </a:r>
                      <a:endParaRPr kumimoji="1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436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其他運算子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JS</a:t>
            </a:r>
            <a:r>
              <a:rPr lang="zh-TW" altLang="en-US" dirty="0"/>
              <a:t>當中還有部分無法分類的運算子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56390"/>
              </p:ext>
            </p:extLst>
          </p:nvPr>
        </p:nvGraphicFramePr>
        <p:xfrm>
          <a:off x="1755775" y="1738841"/>
          <a:ext cx="8128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570139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26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, (</a:t>
                      </a:r>
                      <a:r>
                        <a:rPr lang="zh-TW" altLang="en-US" dirty="0"/>
                        <a:t>逗點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接續執行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55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delete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刪除物件屬性或陣列標籤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6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instanceof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判斷物件是否為個別實體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020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建立實體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4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typeof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取得運算元的資料型別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5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void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回傳未定義值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31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628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其他運算子</a:t>
            </a:r>
            <a:r>
              <a:rPr lang="en-US" altLang="zh-TW" dirty="0"/>
              <a:t>- delete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刪除運算元中所設定的變數、陣列標籤或物件屬性</a:t>
            </a:r>
            <a:endParaRPr lang="en-US" altLang="zh-TW" dirty="0"/>
          </a:p>
          <a:p>
            <a:r>
              <a:rPr lang="zh-TW" altLang="en-US" dirty="0"/>
              <a:t>若刪除成功則傳回</a:t>
            </a:r>
            <a:r>
              <a:rPr lang="en-US" altLang="zh-TW" dirty="0"/>
              <a:t>True </a:t>
            </a:r>
            <a:r>
              <a:rPr lang="zh-TW" altLang="en-US" dirty="0"/>
              <a:t>，失敗則傳回</a:t>
            </a:r>
            <a:r>
              <a:rPr lang="en-US" altLang="zh-TW" dirty="0"/>
              <a:t>false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22" y="2206869"/>
            <a:ext cx="5426578" cy="38398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53338" y="6515617"/>
            <a:ext cx="3255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sample_js_operator_delete.html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63" y="1094726"/>
            <a:ext cx="4582927" cy="47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2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其他運算子</a:t>
            </a:r>
            <a:r>
              <a:rPr lang="en-US" altLang="zh-TW" dirty="0"/>
              <a:t>- delete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Case1(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r>
              <a:rPr lang="zh-TW" altLang="en-US" dirty="0"/>
              <a:t>：陣列的刪除，只會刪除特定的標籤，但並不影響其索引值</a:t>
            </a:r>
            <a:endParaRPr lang="en-US" altLang="zh-TW" dirty="0"/>
          </a:p>
          <a:p>
            <a:r>
              <a:rPr lang="en-US" altLang="zh-TW" dirty="0"/>
              <a:t>Case2(</a:t>
            </a:r>
            <a:r>
              <a:rPr lang="zh-TW" altLang="en-US" dirty="0"/>
              <a:t>列表</a:t>
            </a:r>
            <a:r>
              <a:rPr lang="en-US" altLang="zh-TW" dirty="0"/>
              <a:t>)</a:t>
            </a:r>
            <a:r>
              <a:rPr lang="zh-TW" altLang="en-US" dirty="0"/>
              <a:t>：刪除列表當中的屬性，只刪除所選定的屬性，但所參考的物件，並不會被刪除，所以</a:t>
            </a:r>
            <a:r>
              <a:rPr lang="en-US" altLang="zh-TW" dirty="0" err="1"/>
              <a:t>langlist</a:t>
            </a:r>
            <a:r>
              <a:rPr lang="zh-TW" altLang="en-US" dirty="0"/>
              <a:t>還是存在，只是把</a:t>
            </a:r>
            <a:r>
              <a:rPr lang="en-US" altLang="zh-TW" dirty="0" err="1"/>
              <a:t>langlist.b</a:t>
            </a:r>
            <a:r>
              <a:rPr lang="zh-TW" altLang="en-US" dirty="0"/>
              <a:t>刪除</a:t>
            </a:r>
            <a:endParaRPr lang="en-US" altLang="zh-TW" dirty="0"/>
          </a:p>
          <a:p>
            <a:r>
              <a:rPr lang="en-US" altLang="zh-TW" dirty="0"/>
              <a:t>Case3</a:t>
            </a:r>
            <a:r>
              <a:rPr lang="zh-TW" altLang="en-US" dirty="0"/>
              <a:t>：</a:t>
            </a:r>
            <a:br>
              <a:rPr lang="en-US" altLang="zh-TW" dirty="0"/>
            </a:br>
            <a:r>
              <a:rPr lang="zh-TW" altLang="en-US" dirty="0"/>
              <a:t>對於明確宣告的運算子，是無法刪除的，所以在刪除</a:t>
            </a:r>
            <a:r>
              <a:rPr lang="en-US" altLang="zh-TW" dirty="0" err="1"/>
              <a:t>languagea</a:t>
            </a:r>
            <a:r>
              <a:rPr lang="zh-TW" altLang="en-US" dirty="0"/>
              <a:t>的時候就會產生</a:t>
            </a:r>
            <a:r>
              <a:rPr lang="en-US" altLang="zh-TW" dirty="0"/>
              <a:t>fail</a:t>
            </a:r>
            <a:r>
              <a:rPr lang="zh-TW" altLang="en-US" dirty="0"/>
              <a:t>，而</a:t>
            </a:r>
            <a:r>
              <a:rPr lang="en-US" altLang="zh-TW" dirty="0" err="1"/>
              <a:t>langb</a:t>
            </a:r>
            <a:r>
              <a:rPr lang="zh-TW" altLang="en-US" dirty="0"/>
              <a:t>已經被刪除，所以在</a:t>
            </a:r>
            <a:r>
              <a:rPr lang="en-US" altLang="zh-TW" dirty="0"/>
              <a:t>debug </a:t>
            </a:r>
            <a:r>
              <a:rPr lang="zh-TW" altLang="en-US" dirty="0"/>
              <a:t>工具上，我們會看到</a:t>
            </a:r>
            <a:r>
              <a:rPr lang="en-US" altLang="zh-TW" dirty="0" err="1"/>
              <a:t>langb</a:t>
            </a:r>
            <a:r>
              <a:rPr lang="en-US" altLang="zh-TW" dirty="0"/>
              <a:t> </a:t>
            </a:r>
            <a:r>
              <a:rPr lang="en-US" altLang="zh-TW" dirty="0" err="1"/>
              <a:t>undefine</a:t>
            </a:r>
            <a:r>
              <a:rPr lang="zh-TW" altLang="en-US" dirty="0"/>
              <a:t>的錯誤訊息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44" y="3441089"/>
            <a:ext cx="6410325" cy="1295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09" y="3441089"/>
            <a:ext cx="23431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724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其他運算子</a:t>
            </a:r>
            <a:r>
              <a:rPr lang="en-US" altLang="zh-TW" dirty="0"/>
              <a:t>- typeof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回傳指定變數</a:t>
            </a:r>
            <a:r>
              <a:rPr lang="en-US" altLang="zh-TW" dirty="0"/>
              <a:t>/</a:t>
            </a:r>
            <a:r>
              <a:rPr lang="zh-TW" altLang="en-US" dirty="0"/>
              <a:t>常值得資料型別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8" y="4312079"/>
            <a:ext cx="4006336" cy="19905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97" y="4479940"/>
            <a:ext cx="6290758" cy="165478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46411" y="1781031"/>
            <a:ext cx="78212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>
                <a:solidFill>
                  <a:srgbClr val="FFFF00"/>
                </a:solidFill>
              </a:rPr>
              <a:t>typeof</a:t>
            </a:r>
            <a:r>
              <a:rPr lang="zh-TW" altLang="en-US" sz="8000" dirty="0">
                <a:solidFill>
                  <a:srgbClr val="FFC000"/>
                </a:solidFill>
              </a:rPr>
              <a:t> </a:t>
            </a:r>
            <a:r>
              <a:rPr lang="en-US" altLang="zh-TW" sz="8000" dirty="0">
                <a:solidFill>
                  <a:srgbClr val="FFC000"/>
                </a:solidFill>
              </a:rPr>
              <a:t>(</a:t>
            </a:r>
            <a:r>
              <a:rPr lang="zh-TW" altLang="en-US" sz="8000" dirty="0">
                <a:solidFill>
                  <a:srgbClr val="FFC000"/>
                </a:solidFill>
              </a:rPr>
              <a:t> </a:t>
            </a:r>
            <a:r>
              <a:rPr lang="zh-TW" altLang="en-US" sz="8000" dirty="0"/>
              <a:t>運算元 </a:t>
            </a:r>
            <a:r>
              <a:rPr lang="en-US" altLang="zh-TW" sz="8000" dirty="0">
                <a:solidFill>
                  <a:srgbClr val="FFC000"/>
                </a:solidFill>
              </a:rPr>
              <a:t>)</a:t>
            </a:r>
            <a:r>
              <a:rPr lang="en-US" altLang="zh-TW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</a:t>
            </a:r>
            <a:endParaRPr lang="zh-TW" altLang="en-US" sz="5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6483" y="6478964"/>
            <a:ext cx="3256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sample_js_operator_typeof.html</a:t>
            </a:r>
          </a:p>
        </p:txBody>
      </p:sp>
    </p:spTree>
    <p:extLst>
      <p:ext uri="{BB962C8B-B14F-4D97-AF65-F5344CB8AC3E}">
        <p14:creationId xmlns:p14="http://schemas.microsoft.com/office/powerpoint/2010/main" val="1536049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運算子的優先順序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424137" y="769093"/>
            <a:ext cx="11242379" cy="5039999"/>
          </a:xfrm>
        </p:spPr>
        <p:txBody>
          <a:bodyPr/>
          <a:lstStyle/>
          <a:p>
            <a:r>
              <a:rPr lang="zh-TW" altLang="en-US" dirty="0"/>
              <a:t>當運算式中有多種運算子時，</a:t>
            </a:r>
            <a:r>
              <a:rPr lang="en-US" altLang="zh-TW" dirty="0"/>
              <a:t>JavaScript </a:t>
            </a:r>
            <a:r>
              <a:rPr lang="zh-TW" altLang="en-US" dirty="0"/>
              <a:t>會依照如下的優先順序執行運算子，優先順序高者先執行，相同者則按出現的順序由左到右依序執行。 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運算子的優先順序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838" y="2025706"/>
            <a:ext cx="5760640" cy="432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234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運算子的結合規則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運算子的結合規則最簡單的就是由左到右、或由又到左的結合</a:t>
            </a:r>
            <a:endParaRPr lang="en-US" altLang="zh-TW" dirty="0"/>
          </a:p>
          <a:p>
            <a:r>
              <a:rPr lang="zh-TW" altLang="en-US" dirty="0"/>
              <a:t>當運算子的優先順序相同時，</a:t>
            </a:r>
            <a:r>
              <a:rPr lang="en-US" altLang="zh-TW" dirty="0"/>
              <a:t>JS</a:t>
            </a:r>
            <a:r>
              <a:rPr lang="zh-TW" altLang="en-US" dirty="0"/>
              <a:t>會根據運算子的結合規則決定由左邊或是由右邊開始計算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6327"/>
              </p:ext>
            </p:extLst>
          </p:nvPr>
        </p:nvGraphicFramePr>
        <p:xfrm>
          <a:off x="925285" y="2004180"/>
          <a:ext cx="9546774" cy="44500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39686">
                  <a:extLst>
                    <a:ext uri="{9D8B030D-6E8A-4147-A177-3AD203B41FA5}">
                      <a16:colId xmlns:a16="http://schemas.microsoft.com/office/drawing/2014/main" val="108677563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39443240"/>
                    </a:ext>
                  </a:extLst>
                </a:gridCol>
                <a:gridCol w="5421088">
                  <a:extLst>
                    <a:ext uri="{9D8B030D-6E8A-4147-A177-3AD203B41FA5}">
                      <a16:colId xmlns:a16="http://schemas.microsoft.com/office/drawing/2014/main" val="142673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規則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運算子種類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運算子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74087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TW" altLang="en-US" dirty="0"/>
                        <a:t>左 到 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算數運算子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+</a:t>
                      </a:r>
                      <a:r>
                        <a:rPr lang="en-US" altLang="zh-TW" baseline="0" dirty="0"/>
                        <a:t> - * / 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32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比較運算子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&lt;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&lt;=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&gt;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&gt;=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!=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!==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873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邏輯運算子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&amp;&amp;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||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02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位元運算子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&lt;&lt;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&gt;&gt;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&gt;&gt;&gt;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^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|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86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.  [] ()   ,  </a:t>
                      </a:r>
                      <a:r>
                        <a:rPr lang="en-US" altLang="zh-TW" dirty="0" err="1"/>
                        <a:t>instanseof</a:t>
                      </a:r>
                      <a:r>
                        <a:rPr lang="en-US" altLang="zh-TW" dirty="0"/>
                        <a:t>   in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5417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zh-TW" altLang="en-US" dirty="0"/>
                        <a:t>右 到 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算術運算子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++   --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473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指派運算子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=  +=  -=  *=   /=  %=  &amp;=  ^=  |=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716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邏輯運算子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!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491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位元運算子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~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833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條件運算子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?: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3264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-(</a:t>
                      </a:r>
                      <a:r>
                        <a:rPr lang="zh-TW" altLang="en-US" dirty="0"/>
                        <a:t>符號反轉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無運算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delete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typeof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void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994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616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0" y="5906212"/>
            <a:ext cx="11242379" cy="503999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運算子的結合規則</a:t>
            </a:r>
          </a:p>
        </p:txBody>
      </p:sp>
      <p:grpSp>
        <p:nvGrpSpPr>
          <p:cNvPr id="54" name="群組 53"/>
          <p:cNvGrpSpPr/>
          <p:nvPr/>
        </p:nvGrpSpPr>
        <p:grpSpPr>
          <a:xfrm>
            <a:off x="1447653" y="1491825"/>
            <a:ext cx="1837362" cy="1826775"/>
            <a:chOff x="892628" y="1262743"/>
            <a:chExt cx="1837362" cy="1826775"/>
          </a:xfrm>
        </p:grpSpPr>
        <p:sp>
          <p:nvSpPr>
            <p:cNvPr id="4" name="文字方塊 3"/>
            <p:cNvSpPr txBox="1"/>
            <p:nvPr/>
          </p:nvSpPr>
          <p:spPr>
            <a:xfrm>
              <a:off x="892628" y="1262743"/>
              <a:ext cx="18373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0000"/>
                  </a:solidFill>
                </a:rPr>
                <a:t>1 + 2 </a:t>
              </a:r>
              <a:r>
                <a:rPr lang="en-US" altLang="zh-TW" sz="4000" b="1" dirty="0">
                  <a:solidFill>
                    <a:srgbClr val="92D050"/>
                  </a:solidFill>
                </a:rPr>
                <a:t>- 3</a:t>
              </a:r>
              <a:endParaRPr lang="zh-TW" altLang="en-US" sz="4000" b="1" dirty="0">
                <a:solidFill>
                  <a:srgbClr val="92D050"/>
                </a:solidFill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1035561" y="1936428"/>
              <a:ext cx="835874" cy="505788"/>
              <a:chOff x="1820240" y="2498669"/>
              <a:chExt cx="835874" cy="505788"/>
            </a:xfrm>
          </p:grpSpPr>
          <p:cxnSp>
            <p:nvCxnSpPr>
              <p:cNvPr id="11" name="直線接點 10"/>
              <p:cNvCxnSpPr/>
              <p:nvPr/>
            </p:nvCxnSpPr>
            <p:spPr>
              <a:xfrm>
                <a:off x="1820240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/>
          </p:nvGrpSpPr>
          <p:grpSpPr>
            <a:xfrm>
              <a:off x="1458685" y="1936428"/>
              <a:ext cx="1039585" cy="1011576"/>
              <a:chOff x="1820240" y="2498669"/>
              <a:chExt cx="835874" cy="505788"/>
            </a:xfrm>
          </p:grpSpPr>
          <p:cxnSp>
            <p:nvCxnSpPr>
              <p:cNvPr id="25" name="直線接點 24"/>
              <p:cNvCxnSpPr/>
              <p:nvPr/>
            </p:nvCxnSpPr>
            <p:spPr>
              <a:xfrm>
                <a:off x="1820240" y="2751563"/>
                <a:ext cx="0" cy="2420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" name="橢圓 28"/>
            <p:cNvSpPr/>
            <p:nvPr/>
          </p:nvSpPr>
          <p:spPr>
            <a:xfrm>
              <a:off x="1223282" y="2221581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1</a:t>
              </a:r>
              <a:endParaRPr lang="zh-TW" altLang="en-US" b="1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1816155" y="2784718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2</a:t>
              </a:r>
              <a:endParaRPr lang="zh-TW" altLang="en-US" b="1" dirty="0"/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4350620" y="1440294"/>
            <a:ext cx="1935145" cy="1842272"/>
            <a:chOff x="3670242" y="1268343"/>
            <a:chExt cx="1935145" cy="1842272"/>
          </a:xfrm>
        </p:grpSpPr>
        <p:sp>
          <p:nvSpPr>
            <p:cNvPr id="31" name="文字方塊 30"/>
            <p:cNvSpPr txBox="1"/>
            <p:nvPr/>
          </p:nvSpPr>
          <p:spPr>
            <a:xfrm>
              <a:off x="3670242" y="1268343"/>
              <a:ext cx="1935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92D050"/>
                  </a:solidFill>
                </a:rPr>
                <a:t>1 +</a:t>
              </a:r>
              <a:r>
                <a:rPr lang="en-US" altLang="zh-TW" sz="4000" b="1" dirty="0">
                  <a:solidFill>
                    <a:srgbClr val="FFFF00"/>
                  </a:solidFill>
                </a:rPr>
                <a:t> </a:t>
              </a:r>
              <a:r>
                <a:rPr lang="en-US" altLang="zh-TW" sz="4000" b="1" dirty="0">
                  <a:solidFill>
                    <a:srgbClr val="FF0000"/>
                  </a:solidFill>
                </a:rPr>
                <a:t>2 * 3</a:t>
              </a:r>
              <a:endParaRPr lang="zh-TW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3813175" y="1942028"/>
              <a:ext cx="835874" cy="505788"/>
              <a:chOff x="1820240" y="2498669"/>
              <a:chExt cx="835874" cy="505788"/>
            </a:xfrm>
          </p:grpSpPr>
          <p:cxnSp>
            <p:nvCxnSpPr>
              <p:cNvPr id="33" name="直線接點 32"/>
              <p:cNvCxnSpPr/>
              <p:nvPr/>
            </p:nvCxnSpPr>
            <p:spPr>
              <a:xfrm>
                <a:off x="1820240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群組 35"/>
            <p:cNvGrpSpPr/>
            <p:nvPr/>
          </p:nvGrpSpPr>
          <p:grpSpPr>
            <a:xfrm>
              <a:off x="4236299" y="1942028"/>
              <a:ext cx="1039585" cy="1011576"/>
              <a:chOff x="1820240" y="2498669"/>
              <a:chExt cx="835874" cy="505788"/>
            </a:xfrm>
          </p:grpSpPr>
          <p:cxnSp>
            <p:nvCxnSpPr>
              <p:cNvPr id="37" name="直線接點 36"/>
              <p:cNvCxnSpPr/>
              <p:nvPr/>
            </p:nvCxnSpPr>
            <p:spPr>
              <a:xfrm>
                <a:off x="1820240" y="2751563"/>
                <a:ext cx="0" cy="2420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0" name="橢圓 39"/>
            <p:cNvSpPr/>
            <p:nvPr/>
          </p:nvSpPr>
          <p:spPr>
            <a:xfrm>
              <a:off x="4583678" y="2805815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1</a:t>
              </a:r>
              <a:endParaRPr lang="zh-TW" altLang="en-US" b="1" dirty="0"/>
            </a:p>
          </p:txBody>
        </p:sp>
        <p:sp>
          <p:nvSpPr>
            <p:cNvPr id="41" name="橢圓 40"/>
            <p:cNvSpPr/>
            <p:nvPr/>
          </p:nvSpPr>
          <p:spPr>
            <a:xfrm>
              <a:off x="4000896" y="2289973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2</a:t>
              </a:r>
              <a:endParaRPr lang="zh-TW" altLang="en-US" b="1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7351369" y="1412922"/>
            <a:ext cx="2255746" cy="1836432"/>
            <a:chOff x="7013912" y="1240971"/>
            <a:chExt cx="2255746" cy="1836432"/>
          </a:xfrm>
        </p:grpSpPr>
        <p:sp>
          <p:nvSpPr>
            <p:cNvPr id="42" name="文字方塊 41"/>
            <p:cNvSpPr txBox="1"/>
            <p:nvPr/>
          </p:nvSpPr>
          <p:spPr>
            <a:xfrm>
              <a:off x="7013912" y="1240971"/>
              <a:ext cx="22557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0000"/>
                  </a:solidFill>
                </a:rPr>
                <a:t>(1 + 2) </a:t>
              </a:r>
              <a:r>
                <a:rPr lang="en-US" altLang="zh-TW" sz="4000" b="1" dirty="0">
                  <a:solidFill>
                    <a:srgbClr val="92D050"/>
                  </a:solidFill>
                </a:rPr>
                <a:t>* 3</a:t>
              </a:r>
              <a:endParaRPr lang="zh-TW" altLang="en-US" sz="4000" b="1" dirty="0">
                <a:solidFill>
                  <a:srgbClr val="92D050"/>
                </a:solidFill>
              </a:endParaRPr>
            </a:p>
          </p:txBody>
        </p:sp>
        <p:grpSp>
          <p:nvGrpSpPr>
            <p:cNvPr id="53" name="群組 52"/>
            <p:cNvGrpSpPr/>
            <p:nvPr/>
          </p:nvGrpSpPr>
          <p:grpSpPr>
            <a:xfrm>
              <a:off x="7475449" y="1895565"/>
              <a:ext cx="1457522" cy="1181838"/>
              <a:chOff x="7156845" y="1868193"/>
              <a:chExt cx="1457522" cy="1181838"/>
            </a:xfrm>
          </p:grpSpPr>
          <p:grpSp>
            <p:nvGrpSpPr>
              <p:cNvPr id="43" name="群組 42"/>
              <p:cNvGrpSpPr/>
              <p:nvPr/>
            </p:nvGrpSpPr>
            <p:grpSpPr>
              <a:xfrm>
                <a:off x="7156845" y="1914656"/>
                <a:ext cx="835874" cy="505788"/>
                <a:chOff x="1820240" y="2498669"/>
                <a:chExt cx="835874" cy="505788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>
                  <a:off x="1820240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/>
                <p:cNvCxnSpPr/>
                <p:nvPr/>
              </p:nvCxnSpPr>
              <p:spPr>
                <a:xfrm>
                  <a:off x="1820240" y="2993571"/>
                  <a:ext cx="835874" cy="1088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/>
                <p:cNvCxnSpPr/>
                <p:nvPr/>
              </p:nvCxnSpPr>
              <p:spPr>
                <a:xfrm>
                  <a:off x="2656114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群組 46"/>
              <p:cNvGrpSpPr/>
              <p:nvPr/>
            </p:nvGrpSpPr>
            <p:grpSpPr>
              <a:xfrm>
                <a:off x="7574782" y="1868193"/>
                <a:ext cx="1039585" cy="1011576"/>
                <a:chOff x="1820240" y="2498669"/>
                <a:chExt cx="835874" cy="505788"/>
              </a:xfrm>
            </p:grpSpPr>
            <p:cxnSp>
              <p:nvCxnSpPr>
                <p:cNvPr id="48" name="直線接點 47"/>
                <p:cNvCxnSpPr/>
                <p:nvPr/>
              </p:nvCxnSpPr>
              <p:spPr>
                <a:xfrm>
                  <a:off x="1820240" y="2751563"/>
                  <a:ext cx="0" cy="242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/>
                <p:cNvCxnSpPr/>
                <p:nvPr/>
              </p:nvCxnSpPr>
              <p:spPr>
                <a:xfrm>
                  <a:off x="1820240" y="2993571"/>
                  <a:ext cx="835874" cy="1088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/>
                <p:cNvCxnSpPr/>
                <p:nvPr/>
              </p:nvCxnSpPr>
              <p:spPr>
                <a:xfrm>
                  <a:off x="2656114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橢圓 50"/>
              <p:cNvSpPr/>
              <p:nvPr/>
            </p:nvSpPr>
            <p:spPr>
              <a:xfrm>
                <a:off x="7443028" y="2205890"/>
                <a:ext cx="334736" cy="3048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1</a:t>
                </a:r>
                <a:endParaRPr lang="zh-TW" altLang="en-US" b="1" dirty="0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7968808" y="2745231"/>
                <a:ext cx="334736" cy="3048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2</a:t>
                </a:r>
                <a:endParaRPr lang="zh-TW" altLang="en-US" b="1" dirty="0"/>
              </a:p>
            </p:txBody>
          </p:sp>
        </p:grpSp>
      </p:grpSp>
      <p:sp>
        <p:nvSpPr>
          <p:cNvPr id="57" name="文字方塊 56"/>
          <p:cNvSpPr txBox="1"/>
          <p:nvPr/>
        </p:nvSpPr>
        <p:spPr>
          <a:xfrm>
            <a:off x="465216" y="1091715"/>
            <a:ext cx="4891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優先順序不同，以優先順序高的先計算</a:t>
            </a:r>
          </a:p>
        </p:txBody>
      </p:sp>
      <p:sp>
        <p:nvSpPr>
          <p:cNvPr id="58" name="矩形 57"/>
          <p:cNvSpPr/>
          <p:nvPr/>
        </p:nvSpPr>
        <p:spPr>
          <a:xfrm>
            <a:off x="560944" y="3832663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優先順序相同，依照結合指定的方向進行計算</a:t>
            </a:r>
          </a:p>
        </p:txBody>
      </p:sp>
      <p:grpSp>
        <p:nvGrpSpPr>
          <p:cNvPr id="59" name="群組 58"/>
          <p:cNvGrpSpPr/>
          <p:nvPr/>
        </p:nvGrpSpPr>
        <p:grpSpPr>
          <a:xfrm>
            <a:off x="1590586" y="4302874"/>
            <a:ext cx="1901483" cy="1826775"/>
            <a:chOff x="892628" y="1262743"/>
            <a:chExt cx="1901483" cy="1826775"/>
          </a:xfrm>
        </p:grpSpPr>
        <p:sp>
          <p:nvSpPr>
            <p:cNvPr id="60" name="文字方塊 59"/>
            <p:cNvSpPr txBox="1"/>
            <p:nvPr/>
          </p:nvSpPr>
          <p:spPr>
            <a:xfrm>
              <a:off x="892628" y="1262743"/>
              <a:ext cx="1901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0000"/>
                  </a:solidFill>
                </a:rPr>
                <a:t>1 </a:t>
              </a:r>
              <a:r>
                <a:rPr lang="zh-TW" altLang="en-US" sz="4000" b="1" dirty="0">
                  <a:solidFill>
                    <a:srgbClr val="FF0000"/>
                  </a:solidFill>
                </a:rPr>
                <a:t>*</a:t>
              </a:r>
              <a:r>
                <a:rPr lang="en-US" altLang="zh-TW" sz="4000" b="1" dirty="0">
                  <a:solidFill>
                    <a:srgbClr val="FF0000"/>
                  </a:solidFill>
                </a:rPr>
                <a:t> 2 </a:t>
              </a:r>
              <a:r>
                <a:rPr lang="en-US" altLang="zh-TW" sz="4000" b="1" dirty="0">
                  <a:solidFill>
                    <a:srgbClr val="92D050"/>
                  </a:solidFill>
                </a:rPr>
                <a:t>/ 3</a:t>
              </a:r>
              <a:endParaRPr lang="zh-TW" altLang="en-US" sz="4000" b="1" dirty="0">
                <a:solidFill>
                  <a:srgbClr val="92D050"/>
                </a:solidFill>
              </a:endParaRPr>
            </a:p>
          </p:txBody>
        </p:sp>
        <p:grpSp>
          <p:nvGrpSpPr>
            <p:cNvPr id="61" name="群組 60"/>
            <p:cNvGrpSpPr/>
            <p:nvPr/>
          </p:nvGrpSpPr>
          <p:grpSpPr>
            <a:xfrm>
              <a:off x="1035561" y="1936428"/>
              <a:ext cx="835874" cy="505788"/>
              <a:chOff x="1820240" y="2498669"/>
              <a:chExt cx="835874" cy="505788"/>
            </a:xfrm>
          </p:grpSpPr>
          <p:cxnSp>
            <p:nvCxnSpPr>
              <p:cNvPr id="68" name="直線接點 67"/>
              <p:cNvCxnSpPr/>
              <p:nvPr/>
            </p:nvCxnSpPr>
            <p:spPr>
              <a:xfrm>
                <a:off x="1820240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群組 61"/>
            <p:cNvGrpSpPr/>
            <p:nvPr/>
          </p:nvGrpSpPr>
          <p:grpSpPr>
            <a:xfrm>
              <a:off x="1458685" y="1936428"/>
              <a:ext cx="1039585" cy="1011576"/>
              <a:chOff x="1820240" y="2498669"/>
              <a:chExt cx="835874" cy="505788"/>
            </a:xfrm>
          </p:grpSpPr>
          <p:cxnSp>
            <p:nvCxnSpPr>
              <p:cNvPr id="65" name="直線接點 64"/>
              <p:cNvCxnSpPr/>
              <p:nvPr/>
            </p:nvCxnSpPr>
            <p:spPr>
              <a:xfrm>
                <a:off x="1820240" y="2751563"/>
                <a:ext cx="0" cy="2420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3" name="橢圓 62"/>
            <p:cNvSpPr/>
            <p:nvPr/>
          </p:nvSpPr>
          <p:spPr>
            <a:xfrm>
              <a:off x="1223282" y="2221581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1</a:t>
              </a:r>
              <a:endParaRPr lang="zh-TW" altLang="en-US" b="1" dirty="0"/>
            </a:p>
          </p:txBody>
        </p:sp>
        <p:sp>
          <p:nvSpPr>
            <p:cNvPr id="64" name="橢圓 63"/>
            <p:cNvSpPr/>
            <p:nvPr/>
          </p:nvSpPr>
          <p:spPr>
            <a:xfrm>
              <a:off x="1816155" y="2784718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2</a:t>
              </a:r>
              <a:endParaRPr lang="zh-TW" altLang="en-US" b="1" dirty="0"/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4493553" y="4251343"/>
            <a:ext cx="2090637" cy="1809060"/>
            <a:chOff x="3670242" y="1268343"/>
            <a:chExt cx="2090637" cy="1809060"/>
          </a:xfrm>
        </p:grpSpPr>
        <p:sp>
          <p:nvSpPr>
            <p:cNvPr id="72" name="文字方塊 71"/>
            <p:cNvSpPr txBox="1"/>
            <p:nvPr/>
          </p:nvSpPr>
          <p:spPr>
            <a:xfrm>
              <a:off x="3670242" y="1268343"/>
              <a:ext cx="20906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FF00"/>
                  </a:solidFill>
                </a:rPr>
                <a:t>X = </a:t>
              </a:r>
              <a:r>
                <a:rPr lang="en-US" altLang="zh-TW" sz="4000" b="1" dirty="0">
                  <a:solidFill>
                    <a:srgbClr val="FF0000"/>
                  </a:solidFill>
                </a:rPr>
                <a:t>a *=5</a:t>
              </a:r>
              <a:endParaRPr lang="zh-TW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73" name="群組 72"/>
            <p:cNvGrpSpPr/>
            <p:nvPr/>
          </p:nvGrpSpPr>
          <p:grpSpPr>
            <a:xfrm>
              <a:off x="3813175" y="1942028"/>
              <a:ext cx="835874" cy="505788"/>
              <a:chOff x="1820240" y="2498669"/>
              <a:chExt cx="835874" cy="505788"/>
            </a:xfrm>
          </p:grpSpPr>
          <p:cxnSp>
            <p:nvCxnSpPr>
              <p:cNvPr id="80" name="直線接點 79"/>
              <p:cNvCxnSpPr/>
              <p:nvPr/>
            </p:nvCxnSpPr>
            <p:spPr>
              <a:xfrm>
                <a:off x="1820240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/>
              <p:cNvCxnSpPr/>
              <p:nvPr/>
            </p:nvCxnSpPr>
            <p:spPr>
              <a:xfrm>
                <a:off x="2656114" y="249866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群組 73"/>
            <p:cNvGrpSpPr/>
            <p:nvPr/>
          </p:nvGrpSpPr>
          <p:grpSpPr>
            <a:xfrm>
              <a:off x="4236299" y="1929988"/>
              <a:ext cx="1039585" cy="1023616"/>
              <a:chOff x="1820240" y="2492649"/>
              <a:chExt cx="835874" cy="511808"/>
            </a:xfrm>
          </p:grpSpPr>
          <p:cxnSp>
            <p:nvCxnSpPr>
              <p:cNvPr id="77" name="直線接點 76"/>
              <p:cNvCxnSpPr/>
              <p:nvPr/>
            </p:nvCxnSpPr>
            <p:spPr>
              <a:xfrm>
                <a:off x="1820240" y="2751563"/>
                <a:ext cx="0" cy="24200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/>
              <p:nvPr/>
            </p:nvCxnSpPr>
            <p:spPr>
              <a:xfrm>
                <a:off x="1820240" y="2993571"/>
                <a:ext cx="835874" cy="108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/>
              <p:cNvCxnSpPr/>
              <p:nvPr/>
            </p:nvCxnSpPr>
            <p:spPr>
              <a:xfrm>
                <a:off x="2656114" y="2492649"/>
                <a:ext cx="0" cy="4949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5" name="橢圓 74"/>
            <p:cNvSpPr/>
            <p:nvPr/>
          </p:nvSpPr>
          <p:spPr>
            <a:xfrm>
              <a:off x="4597310" y="2772603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1</a:t>
              </a:r>
              <a:endParaRPr lang="zh-TW" altLang="en-US" b="1" dirty="0"/>
            </a:p>
          </p:txBody>
        </p:sp>
        <p:sp>
          <p:nvSpPr>
            <p:cNvPr id="76" name="橢圓 75"/>
            <p:cNvSpPr/>
            <p:nvPr/>
          </p:nvSpPr>
          <p:spPr>
            <a:xfrm>
              <a:off x="4099358" y="2268927"/>
              <a:ext cx="334736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2</a:t>
              </a:r>
              <a:endParaRPr lang="zh-TW" altLang="en-US" b="1" dirty="0"/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7494302" y="4223971"/>
            <a:ext cx="2255746" cy="1836432"/>
            <a:chOff x="7013912" y="1240971"/>
            <a:chExt cx="2255746" cy="1836432"/>
          </a:xfrm>
        </p:grpSpPr>
        <p:sp>
          <p:nvSpPr>
            <p:cNvPr id="84" name="文字方塊 83"/>
            <p:cNvSpPr txBox="1"/>
            <p:nvPr/>
          </p:nvSpPr>
          <p:spPr>
            <a:xfrm>
              <a:off x="7013912" y="1240971"/>
              <a:ext cx="22557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FF00"/>
                  </a:solidFill>
                </a:rPr>
                <a:t>(1 + 2) </a:t>
              </a:r>
              <a:r>
                <a:rPr lang="en-US" altLang="zh-TW" sz="4000" b="1" dirty="0">
                  <a:solidFill>
                    <a:srgbClr val="92D050"/>
                  </a:solidFill>
                </a:rPr>
                <a:t>* 3</a:t>
              </a:r>
              <a:endParaRPr lang="zh-TW" altLang="en-US" sz="4000" b="1" dirty="0">
                <a:solidFill>
                  <a:srgbClr val="92D050"/>
                </a:solidFill>
              </a:endParaRPr>
            </a:p>
          </p:txBody>
        </p:sp>
        <p:grpSp>
          <p:nvGrpSpPr>
            <p:cNvPr id="85" name="群組 84"/>
            <p:cNvGrpSpPr/>
            <p:nvPr/>
          </p:nvGrpSpPr>
          <p:grpSpPr>
            <a:xfrm>
              <a:off x="7475449" y="1895565"/>
              <a:ext cx="1457522" cy="1181838"/>
              <a:chOff x="7156845" y="1868193"/>
              <a:chExt cx="1457522" cy="1181838"/>
            </a:xfrm>
          </p:grpSpPr>
          <p:grpSp>
            <p:nvGrpSpPr>
              <p:cNvPr id="86" name="群組 85"/>
              <p:cNvGrpSpPr/>
              <p:nvPr/>
            </p:nvGrpSpPr>
            <p:grpSpPr>
              <a:xfrm>
                <a:off x="7156845" y="1914656"/>
                <a:ext cx="835874" cy="505788"/>
                <a:chOff x="1820240" y="2498669"/>
                <a:chExt cx="835874" cy="505788"/>
              </a:xfrm>
            </p:grpSpPr>
            <p:cxnSp>
              <p:nvCxnSpPr>
                <p:cNvPr id="93" name="直線接點 92"/>
                <p:cNvCxnSpPr/>
                <p:nvPr/>
              </p:nvCxnSpPr>
              <p:spPr>
                <a:xfrm>
                  <a:off x="1820240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/>
                <p:cNvCxnSpPr/>
                <p:nvPr/>
              </p:nvCxnSpPr>
              <p:spPr>
                <a:xfrm>
                  <a:off x="1820240" y="2993571"/>
                  <a:ext cx="835874" cy="1088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接點 94"/>
                <p:cNvCxnSpPr/>
                <p:nvPr/>
              </p:nvCxnSpPr>
              <p:spPr>
                <a:xfrm>
                  <a:off x="2656114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群組 86"/>
              <p:cNvGrpSpPr/>
              <p:nvPr/>
            </p:nvGrpSpPr>
            <p:grpSpPr>
              <a:xfrm>
                <a:off x="7574782" y="1868193"/>
                <a:ext cx="1039585" cy="1011576"/>
                <a:chOff x="1820240" y="2498669"/>
                <a:chExt cx="835874" cy="505788"/>
              </a:xfrm>
            </p:grpSpPr>
            <p:cxnSp>
              <p:nvCxnSpPr>
                <p:cNvPr id="90" name="直線接點 89"/>
                <p:cNvCxnSpPr/>
                <p:nvPr/>
              </p:nvCxnSpPr>
              <p:spPr>
                <a:xfrm>
                  <a:off x="1820240" y="2751563"/>
                  <a:ext cx="0" cy="24200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接點 90"/>
                <p:cNvCxnSpPr/>
                <p:nvPr/>
              </p:nvCxnSpPr>
              <p:spPr>
                <a:xfrm>
                  <a:off x="1820240" y="2993571"/>
                  <a:ext cx="835874" cy="1088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接點 91"/>
                <p:cNvCxnSpPr/>
                <p:nvPr/>
              </p:nvCxnSpPr>
              <p:spPr>
                <a:xfrm>
                  <a:off x="2656114" y="2498669"/>
                  <a:ext cx="0" cy="49490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橢圓 87"/>
              <p:cNvSpPr/>
              <p:nvPr/>
            </p:nvSpPr>
            <p:spPr>
              <a:xfrm>
                <a:off x="7443028" y="2205890"/>
                <a:ext cx="334736" cy="3048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1</a:t>
                </a:r>
                <a:endParaRPr lang="zh-TW" altLang="en-US" b="1" dirty="0"/>
              </a:p>
            </p:txBody>
          </p:sp>
          <p:sp>
            <p:nvSpPr>
              <p:cNvPr id="89" name="橢圓 88"/>
              <p:cNvSpPr/>
              <p:nvPr/>
            </p:nvSpPr>
            <p:spPr>
              <a:xfrm>
                <a:off x="7968808" y="2745231"/>
                <a:ext cx="334736" cy="3048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2</a:t>
                </a:r>
                <a:endParaRPr lang="zh-TW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0262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zh-TW" altLang="en-US" b="1" dirty="0"/>
              <a:t>練習</a:t>
            </a:r>
            <a:r>
              <a:rPr lang="zh-TW" altLang="en-US" dirty="0"/>
              <a:t>八</a:t>
            </a:r>
            <a:r>
              <a:rPr lang="en-US" altLang="zh-TW" b="1" dirty="0"/>
              <a:t>– </a:t>
            </a:r>
            <a:r>
              <a:rPr lang="zh-TW" altLang="en-US" b="1" dirty="0"/>
              <a:t>運算子綜合練習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請在網頁上顯示下列各算式的結果</a:t>
            </a:r>
            <a:endParaRPr lang="en-US" altLang="zh-TW" dirty="0"/>
          </a:p>
          <a:p>
            <a:pPr lvl="1"/>
            <a:r>
              <a:rPr lang="en-US" altLang="zh-TW" dirty="0"/>
              <a:t>0xFFF-0xFAB</a:t>
            </a:r>
          </a:p>
          <a:p>
            <a:pPr lvl="1"/>
            <a:r>
              <a:rPr lang="en-US" altLang="zh-TW" dirty="0"/>
              <a:t>2 / 3.0</a:t>
            </a:r>
          </a:p>
          <a:p>
            <a:pPr lvl="1"/>
            <a:r>
              <a:rPr lang="en-US" altLang="zh-TW" dirty="0"/>
              <a:t>True /0</a:t>
            </a:r>
          </a:p>
          <a:p>
            <a:pPr lvl="1"/>
            <a:r>
              <a:rPr lang="en-US" altLang="zh-TW" dirty="0"/>
              <a:t>False / 0 </a:t>
            </a:r>
          </a:p>
          <a:p>
            <a:pPr lvl="1"/>
            <a:r>
              <a:rPr lang="en-US" altLang="zh-TW" dirty="0"/>
              <a:t>12.3 * 10 % 5</a:t>
            </a:r>
          </a:p>
          <a:p>
            <a:pPr lvl="1"/>
            <a:r>
              <a:rPr lang="en-US" altLang="zh-TW" dirty="0"/>
              <a:t>‘a’ &gt;’Z’</a:t>
            </a:r>
          </a:p>
          <a:p>
            <a:pPr lvl="1"/>
            <a:r>
              <a:rPr lang="en-US" altLang="zh-TW" dirty="0"/>
              <a:t>~0x0005</a:t>
            </a:r>
          </a:p>
          <a:p>
            <a:pPr lvl="1"/>
            <a:r>
              <a:rPr lang="en-US" altLang="zh-TW" dirty="0"/>
              <a:t>“ABC”+88 == “abc”+88</a:t>
            </a:r>
          </a:p>
          <a:p>
            <a:pPr lvl="1"/>
            <a:r>
              <a:rPr lang="en-US" altLang="zh-TW" dirty="0"/>
              <a:t>50 &gt; 30 ^ 70&gt;100</a:t>
            </a:r>
          </a:p>
          <a:p>
            <a:pPr lvl="1"/>
            <a:r>
              <a:rPr lang="en-US" altLang="zh-TW" dirty="0"/>
              <a:t>3|5</a:t>
            </a: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8 &gt;7 true or false </a:t>
            </a: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128&gt;&gt; 3</a:t>
            </a:r>
          </a:p>
          <a:p>
            <a:pPr lvl="1"/>
            <a:r>
              <a:rPr lang="en-US" altLang="zh-TW" dirty="0"/>
              <a:t>X=5 ; alert(++X)</a:t>
            </a:r>
          </a:p>
          <a:p>
            <a:pPr lvl="1"/>
            <a:r>
              <a:rPr lang="en-US" altLang="zh-TW" dirty="0"/>
              <a:t>Y=10 ; alert (Y--)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60" y="1195345"/>
            <a:ext cx="3323413" cy="5129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17112" y="62915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pratice</a:t>
            </a:r>
            <a:r>
              <a:rPr lang="en-US" altLang="zh-TW" dirty="0"/>
              <a:t>4</a:t>
            </a:r>
            <a:r>
              <a:rPr lang="zh-TW" altLang="en-US" dirty="0"/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270905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從步驟到程式碼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涉既成事實，須以電腦的角度出發，</a:t>
            </a:r>
            <a:endParaRPr lang="en-US" altLang="zh-TW" dirty="0"/>
          </a:p>
          <a:p>
            <a:r>
              <a:rPr lang="zh-TW" altLang="en-US" dirty="0"/>
              <a:t>電腦是一種程式化</a:t>
            </a:r>
            <a:r>
              <a:rPr lang="en-US" altLang="zh-TW" dirty="0"/>
              <a:t>(</a:t>
            </a:r>
            <a:r>
              <a:rPr lang="en-US" altLang="zh-TW" dirty="0" err="1"/>
              <a:t>Programnatically</a:t>
            </a:r>
            <a:r>
              <a:rPr lang="en-US" altLang="zh-TW" dirty="0"/>
              <a:t>)</a:t>
            </a:r>
            <a:r>
              <a:rPr lang="zh-TW" altLang="en-US" dirty="0"/>
              <a:t>，的解決問題，循著一連串的指令逐一執行</a:t>
            </a:r>
            <a:endParaRPr lang="en-US" altLang="zh-TW" dirty="0"/>
          </a:p>
          <a:p>
            <a:r>
              <a:rPr lang="zh-TW" altLang="en-US" dirty="0"/>
              <a:t>在學習一個新的程式時，我們所要掌握的是</a:t>
            </a:r>
            <a:endParaRPr lang="en-US" altLang="zh-TW" dirty="0"/>
          </a:p>
          <a:p>
            <a:pPr lvl="1"/>
            <a:r>
              <a:rPr lang="zh-TW" altLang="en-US" dirty="0"/>
              <a:t>字彙</a:t>
            </a:r>
            <a:endParaRPr lang="en-US" altLang="zh-TW" dirty="0"/>
          </a:p>
          <a:p>
            <a:pPr lvl="2"/>
            <a:r>
              <a:rPr lang="zh-TW" altLang="en-US" dirty="0"/>
              <a:t>電腦可以了解的語言</a:t>
            </a:r>
            <a:endParaRPr lang="en-US" altLang="zh-TW" dirty="0"/>
          </a:p>
          <a:p>
            <a:pPr lvl="1"/>
            <a:r>
              <a:rPr lang="zh-TW" altLang="en-US" dirty="0"/>
              <a:t>語法</a:t>
            </a:r>
            <a:endParaRPr lang="en-US" altLang="zh-TW" dirty="0"/>
          </a:p>
          <a:p>
            <a:pPr lvl="2"/>
            <a:r>
              <a:rPr lang="zh-TW" altLang="en-US" dirty="0"/>
              <a:t>透過排列組合字彙，創建出電腦可以循序執行的指令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7723993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資料轉型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189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資料型態的強制轉換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是一種鬆散型態的程式語言，所謂變數的資料型態是指變數值的資料型態，基本上，</a:t>
            </a:r>
            <a:r>
              <a:rPr lang="en-US" altLang="zh-TW" dirty="0"/>
              <a:t>JavaScript</a:t>
            </a:r>
            <a:r>
              <a:rPr lang="zh-TW" altLang="en-US" dirty="0"/>
              <a:t>運算式會強制進行型態轉換，因為</a:t>
            </a:r>
            <a:r>
              <a:rPr lang="en-US" altLang="zh-TW" dirty="0"/>
              <a:t>JavaScript</a:t>
            </a:r>
            <a:r>
              <a:rPr lang="zh-TW" altLang="en-US" dirty="0"/>
              <a:t>運算式的運算元需要相同型態，資料型態的強制轉換方式，如下表所示：</a:t>
            </a:r>
          </a:p>
          <a:p>
            <a:endParaRPr lang="zh-TW" altLang="en-US" dirty="0"/>
          </a:p>
        </p:txBody>
      </p:sp>
      <p:graphicFrame>
        <p:nvGraphicFramePr>
          <p:cNvPr id="227417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83880"/>
              </p:ext>
            </p:extLst>
          </p:nvPr>
        </p:nvGraphicFramePr>
        <p:xfrm>
          <a:off x="1722546" y="2357893"/>
          <a:ext cx="8145463" cy="2070101"/>
        </p:xfrm>
        <a:graphic>
          <a:graphicData uri="http://schemas.openxmlformats.org/drawingml/2006/table">
            <a:tbl>
              <a:tblPr/>
              <a:tblGrid>
                <a:gridCol w="28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運算式</a:t>
                      </a:r>
                      <a:endParaRPr kumimoji="1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型態強制轉換的處理</a:t>
                      </a:r>
                      <a:endParaRPr kumimoji="1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數值和字串相加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數值會強制轉換成字串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布林和字串相加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布林會強制轉換成字串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布林和數值相加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全真中明體" charset="-120"/>
                          <a:cs typeface="Times New Roman" panose="02020603050405020304" pitchFamily="18" charset="0"/>
                        </a:rPr>
                        <a:t>布林會強制轉換成數值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全真中明體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79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資料型態的轉換函數</a:t>
            </a:r>
            <a:r>
              <a:rPr lang="en-US" altLang="zh-TW" dirty="0"/>
              <a:t>-1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JavaScript</a:t>
            </a:r>
            <a:r>
              <a:rPr lang="zh-TW" altLang="en-US" dirty="0"/>
              <a:t>雖然在執行運算時會自動進行資料型態的強迫轉換，不過，</a:t>
            </a:r>
            <a:r>
              <a:rPr lang="en-US" altLang="zh-TW" dirty="0"/>
              <a:t>JavaScript</a:t>
            </a:r>
            <a:r>
              <a:rPr lang="zh-TW" altLang="en-US" dirty="0"/>
              <a:t>仍然提供數個函數和運算子來進行資料型態的轉換。</a:t>
            </a:r>
          </a:p>
          <a:p>
            <a:pPr>
              <a:lnSpc>
                <a:spcPct val="90000"/>
              </a:lnSpc>
            </a:pPr>
            <a:r>
              <a:rPr lang="en-US" altLang="zh-TW" b="1" u="sng" dirty="0" err="1">
                <a:solidFill>
                  <a:srgbClr val="FFFF00"/>
                </a:solidFill>
              </a:rPr>
              <a:t>parseInt</a:t>
            </a:r>
            <a:r>
              <a:rPr lang="en-US" altLang="zh-TW" b="1" u="sng" dirty="0">
                <a:solidFill>
                  <a:srgbClr val="FFFF00"/>
                </a:solidFill>
              </a:rPr>
              <a:t>()</a:t>
            </a:r>
            <a:r>
              <a:rPr lang="zh-TW" altLang="en-US" b="1" u="sng" dirty="0">
                <a:solidFill>
                  <a:srgbClr val="FFFF00"/>
                </a:solidFill>
              </a:rPr>
              <a:t>函數</a:t>
            </a:r>
            <a:r>
              <a:rPr lang="zh-TW" altLang="en-US" b="1" dirty="0">
                <a:solidFill>
                  <a:srgbClr val="FFFF00"/>
                </a:solidFill>
              </a:rPr>
              <a:t>：</a:t>
            </a:r>
            <a:br>
              <a:rPr lang="en-US" altLang="zh-TW" u="sng" dirty="0"/>
            </a:br>
            <a:r>
              <a:rPr lang="zh-TW" altLang="en-US" dirty="0"/>
              <a:t>將字串變數值開頭的數值轉換成整數，如果字串沒有數值，就傳回</a:t>
            </a:r>
            <a:r>
              <a:rPr lang="en-US" altLang="zh-TW" dirty="0" err="1"/>
              <a:t>NaN</a:t>
            </a:r>
            <a:r>
              <a:rPr lang="en-US" altLang="zh-TW" dirty="0"/>
              <a:t>(Not a number)</a:t>
            </a:r>
            <a:r>
              <a:rPr lang="zh-TW" altLang="en-US" dirty="0"/>
              <a:t>，在轉換時可以指定十六、十和八進位。</a:t>
            </a:r>
          </a:p>
          <a:p>
            <a:pPr>
              <a:lnSpc>
                <a:spcPct val="90000"/>
              </a:lnSpc>
            </a:pPr>
            <a:r>
              <a:rPr lang="en-US" altLang="zh-TW" b="1" u="sng" dirty="0" err="1">
                <a:solidFill>
                  <a:srgbClr val="FFFF00"/>
                </a:solidFill>
              </a:rPr>
              <a:t>parseFloat</a:t>
            </a:r>
            <a:r>
              <a:rPr lang="en-US" altLang="zh-TW" b="1" u="sng" dirty="0">
                <a:solidFill>
                  <a:srgbClr val="FFFF00"/>
                </a:solidFill>
              </a:rPr>
              <a:t>()</a:t>
            </a:r>
            <a:r>
              <a:rPr lang="zh-TW" altLang="en-US" b="1" u="sng" dirty="0">
                <a:solidFill>
                  <a:srgbClr val="FFFF00"/>
                </a:solidFill>
              </a:rPr>
              <a:t>函數</a:t>
            </a:r>
            <a:r>
              <a:rPr lang="zh-TW" altLang="en-US" b="1" dirty="0">
                <a:solidFill>
                  <a:srgbClr val="FFFF00"/>
                </a:solidFill>
              </a:rPr>
              <a:t>：</a:t>
            </a:r>
            <a:br>
              <a:rPr lang="en-US" altLang="zh-TW" u="sng" dirty="0">
                <a:solidFill>
                  <a:srgbClr val="FFFF00"/>
                </a:solidFill>
              </a:rPr>
            </a:br>
            <a:r>
              <a:rPr lang="zh-TW" altLang="en-US" dirty="0"/>
              <a:t>將字串變數值開頭的浮點數轉換成浮點數，如果字串沒有數值，就傳回</a:t>
            </a:r>
            <a:r>
              <a:rPr lang="en-US" altLang="zh-TW" dirty="0" err="1"/>
              <a:t>NaN</a:t>
            </a:r>
            <a:r>
              <a:rPr lang="en-US" altLang="zh-TW" dirty="0"/>
              <a:t>(Not a number)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b="1" u="sng" dirty="0" err="1">
                <a:solidFill>
                  <a:srgbClr val="FFFF00"/>
                </a:solidFill>
              </a:rPr>
              <a:t>eval</a:t>
            </a:r>
            <a:r>
              <a:rPr lang="en-US" altLang="zh-TW" b="1" u="sng" dirty="0">
                <a:solidFill>
                  <a:srgbClr val="FFFF00"/>
                </a:solidFill>
              </a:rPr>
              <a:t>()</a:t>
            </a:r>
            <a:r>
              <a:rPr lang="zh-TW" altLang="en-US" b="1" u="sng" dirty="0">
                <a:solidFill>
                  <a:srgbClr val="FFFF00"/>
                </a:solidFill>
              </a:rPr>
              <a:t>函數</a:t>
            </a:r>
            <a:r>
              <a:rPr lang="zh-TW" altLang="en-US" b="1" dirty="0">
                <a:solidFill>
                  <a:srgbClr val="FFFF00"/>
                </a:solidFill>
              </a:rPr>
              <a:t>：</a:t>
            </a:r>
            <a:br>
              <a:rPr lang="en-US" altLang="zh-TW" u="sng" dirty="0"/>
            </a:br>
            <a:r>
              <a:rPr lang="zh-TW" altLang="en-US" dirty="0"/>
              <a:t>將運算式的字串參數當作運算式，函數可以傳回運算式的計算結果。</a:t>
            </a:r>
          </a:p>
          <a:p>
            <a:r>
              <a:rPr lang="en-US" altLang="zh-TW" b="1" u="sng" dirty="0">
                <a:solidFill>
                  <a:srgbClr val="FFFF00"/>
                </a:solidFill>
              </a:rPr>
              <a:t>typeof()</a:t>
            </a:r>
            <a:r>
              <a:rPr lang="zh-TW" altLang="en-US" b="1" u="sng" dirty="0">
                <a:solidFill>
                  <a:srgbClr val="FFFF00"/>
                </a:solidFill>
              </a:rPr>
              <a:t>運算子</a:t>
            </a:r>
            <a:r>
              <a:rPr lang="zh-TW" altLang="en-US" b="1" dirty="0">
                <a:solidFill>
                  <a:srgbClr val="FFFF00"/>
                </a:solidFill>
              </a:rPr>
              <a:t>：</a:t>
            </a:r>
            <a:br>
              <a:rPr lang="en-US" altLang="zh-TW" u="sng" dirty="0"/>
            </a:br>
            <a:r>
              <a:rPr lang="en-US" altLang="zh-TW" dirty="0"/>
              <a:t>typeof()</a:t>
            </a:r>
            <a:r>
              <a:rPr lang="zh-TW" altLang="en-US" dirty="0"/>
              <a:t>運算子可以取得變數的資料型態，也就是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 err="1"/>
              <a:t>boolean</a:t>
            </a:r>
            <a:r>
              <a:rPr lang="zh-TW" altLang="en-US" dirty="0"/>
              <a:t>、</a:t>
            </a:r>
            <a:r>
              <a:rPr lang="en-US" altLang="zh-TW" dirty="0"/>
              <a:t>undefined</a:t>
            </a:r>
            <a:r>
              <a:rPr lang="zh-TW" altLang="en-US" dirty="0"/>
              <a:t>和</a:t>
            </a:r>
            <a:r>
              <a:rPr lang="en-US" altLang="zh-TW" dirty="0"/>
              <a:t>object</a:t>
            </a:r>
            <a:r>
              <a:rPr lang="zh-TW" altLang="en-US" dirty="0"/>
              <a:t>等資料型態。</a:t>
            </a:r>
          </a:p>
          <a:p>
            <a:pPr>
              <a:lnSpc>
                <a:spcPct val="90000"/>
              </a:lnSpc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65634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:windows</a:t>
            </a:r>
            <a:r>
              <a:rPr lang="zh-TW" altLang="en-US" dirty="0"/>
              <a:t>物件</a:t>
            </a:r>
            <a:r>
              <a:rPr lang="en-US" altLang="zh-TW" dirty="0"/>
              <a:t>-alert()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在有些時候，讀取網頁時，會需要顯示一些特殊訊息，此時我們可採用</a:t>
            </a:r>
            <a:r>
              <a:rPr lang="en-US" altLang="zh-TW" dirty="0"/>
              <a:t>alert</a:t>
            </a:r>
            <a:r>
              <a:rPr lang="zh-TW" altLang="en-US" dirty="0"/>
              <a:t>來彈出訊窗</a:t>
            </a:r>
          </a:p>
          <a:p>
            <a:r>
              <a:rPr lang="zh-TW" altLang="en-US" dirty="0"/>
              <a:t>請注意在這個範例當中，我們採用”</a:t>
            </a:r>
            <a:r>
              <a:rPr lang="en-US" altLang="zh-TW" dirty="0"/>
              <a:t>\n”</a:t>
            </a:r>
            <a:r>
              <a:rPr lang="zh-TW" altLang="en-US" dirty="0"/>
              <a:t>來替文字進行換行。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2399619"/>
            <a:ext cx="5181600" cy="2143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2203760"/>
            <a:ext cx="5181600" cy="23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841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:windows</a:t>
            </a:r>
            <a:r>
              <a:rPr lang="zh-TW" altLang="en-US" dirty="0"/>
              <a:t>物件</a:t>
            </a:r>
            <a:r>
              <a:rPr lang="en-US" altLang="zh-TW" dirty="0"/>
              <a:t>-prompt()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在網頁視窗的元件當中，有另一種可以讓使用者輸入資訊的方法，就是採用</a:t>
            </a:r>
            <a:r>
              <a:rPr lang="en-US" altLang="zh-TW" dirty="0"/>
              <a:t>prompt()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58" y="1965915"/>
            <a:ext cx="4476750" cy="2524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82" y="2033836"/>
            <a:ext cx="5438775" cy="23882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53826" y="6507964"/>
            <a:ext cx="242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sample_js_prompt.html</a:t>
            </a:r>
          </a:p>
        </p:txBody>
      </p:sp>
    </p:spTree>
    <p:extLst>
      <p:ext uri="{BB962C8B-B14F-4D97-AF65-F5344CB8AC3E}">
        <p14:creationId xmlns:p14="http://schemas.microsoft.com/office/powerpoint/2010/main" val="3721440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:windows</a:t>
            </a:r>
            <a:r>
              <a:rPr lang="zh-TW" altLang="en-US" dirty="0"/>
              <a:t>物件</a:t>
            </a:r>
            <a:r>
              <a:rPr lang="en-US" altLang="zh-TW" dirty="0"/>
              <a:t>-prompt()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我們若要取得輸入的內容，其寫法如範例所示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3" y="1838727"/>
            <a:ext cx="6310312" cy="25067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31" y="1822805"/>
            <a:ext cx="3381406" cy="17919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59" y="4172630"/>
            <a:ext cx="2571750" cy="12096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4302" y="4627825"/>
            <a:ext cx="599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第 </a:t>
            </a:r>
            <a:r>
              <a:rPr lang="en-US" altLang="zh-TW" dirty="0"/>
              <a:t>8 </a:t>
            </a:r>
            <a:r>
              <a:rPr lang="zh-TW" altLang="en-US" dirty="0"/>
              <a:t>行 先宣告一個變數</a:t>
            </a:r>
            <a:r>
              <a:rPr lang="en-US" altLang="zh-TW" dirty="0"/>
              <a:t>name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第 </a:t>
            </a:r>
            <a:r>
              <a:rPr lang="en-US" altLang="zh-TW" dirty="0"/>
              <a:t>9</a:t>
            </a:r>
            <a:r>
              <a:rPr lang="zh-TW" altLang="en-US" dirty="0"/>
              <a:t> 行 將取得的內容，存入變數</a:t>
            </a:r>
            <a:r>
              <a:rPr lang="en-US" altLang="zh-TW" dirty="0"/>
              <a:t>name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行  在網頁上印出 </a:t>
            </a:r>
            <a:r>
              <a:rPr lang="en-US" altLang="zh-TW" dirty="0"/>
              <a:t>hello</a:t>
            </a:r>
            <a:r>
              <a:rPr lang="zh-TW" altLang="en-US" dirty="0"/>
              <a:t>字串，並接上人名</a:t>
            </a:r>
          </a:p>
        </p:txBody>
      </p:sp>
      <p:sp>
        <p:nvSpPr>
          <p:cNvPr id="10" name="矩形 9"/>
          <p:cNvSpPr/>
          <p:nvPr/>
        </p:nvSpPr>
        <p:spPr>
          <a:xfrm>
            <a:off x="9331764" y="6486192"/>
            <a:ext cx="2842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sample_js_prompt_get.html</a:t>
            </a:r>
          </a:p>
        </p:txBody>
      </p:sp>
    </p:spTree>
    <p:extLst>
      <p:ext uri="{BB962C8B-B14F-4D97-AF65-F5344CB8AC3E}">
        <p14:creationId xmlns:p14="http://schemas.microsoft.com/office/powerpoint/2010/main" val="29716686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:String or </a:t>
            </a:r>
            <a:r>
              <a:rPr lang="en-US" altLang="zh-TW" dirty="0" err="1"/>
              <a:t>Int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我們將上個例子進行修改，提示使用者輸入數字，利用使用者輸入，取出使用者輸入的型態，並將型態顯示在網頁上，但我們發現顯示的是</a:t>
            </a:r>
            <a:r>
              <a:rPr lang="en-US" altLang="zh-TW" dirty="0"/>
              <a:t>String</a:t>
            </a:r>
            <a:r>
              <a:rPr lang="zh-TW" altLang="en-US" dirty="0"/>
              <a:t>，這並不是錯誤，而是透過 </a:t>
            </a:r>
            <a:r>
              <a:rPr lang="en-US" altLang="zh-TW" dirty="0"/>
              <a:t>prompt</a:t>
            </a:r>
            <a:r>
              <a:rPr lang="zh-TW" altLang="en-US" dirty="0"/>
              <a:t>取得的內容都會是字串</a:t>
            </a:r>
          </a:p>
          <a:p>
            <a:r>
              <a:rPr lang="zh-TW" altLang="en-US" dirty="0"/>
              <a:t>若要將輸入的數字進行應用，則必須將輸入的內容進行轉型，這就是</a:t>
            </a:r>
            <a:r>
              <a:rPr lang="en-US" altLang="zh-TW" dirty="0" err="1"/>
              <a:t>parseInt</a:t>
            </a:r>
            <a:r>
              <a:rPr lang="en-US" altLang="zh-TW" dirty="0"/>
              <a:t>()</a:t>
            </a:r>
            <a:r>
              <a:rPr lang="zh-TW" altLang="en-US" dirty="0"/>
              <a:t>或是</a:t>
            </a:r>
            <a:r>
              <a:rPr lang="en-US" altLang="zh-TW" dirty="0" err="1"/>
              <a:t>parseFloat</a:t>
            </a:r>
            <a:r>
              <a:rPr lang="en-US" altLang="zh-TW" dirty="0"/>
              <a:t>()</a:t>
            </a:r>
            <a:r>
              <a:rPr lang="zh-TW" altLang="en-US" dirty="0"/>
              <a:t>的應用實例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916" y="3705468"/>
            <a:ext cx="5349779" cy="15548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3" y="3311493"/>
            <a:ext cx="5417221" cy="23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zh-TW" altLang="en-US" b="1" dirty="0"/>
              <a:t>練習九 資料型別轉換</a:t>
            </a:r>
            <a:r>
              <a:rPr lang="en-US" altLang="zh-TW" b="1" dirty="0"/>
              <a:t>(</a:t>
            </a:r>
            <a:r>
              <a:rPr lang="zh-TW" altLang="en-US" b="1" dirty="0"/>
              <a:t>重要練習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3"/>
          </p:nvPr>
        </p:nvSpPr>
        <p:spPr>
          <a:xfrm>
            <a:off x="285327" y="1116497"/>
            <a:ext cx="5579637" cy="5039999"/>
          </a:xfrm>
        </p:spPr>
        <p:txBody>
          <a:bodyPr/>
          <a:lstStyle/>
          <a:p>
            <a:r>
              <a:rPr lang="zh-TW" altLang="en-US" dirty="0"/>
              <a:t>請寫出一個網頁，其內容如下</a:t>
            </a:r>
            <a:endParaRPr lang="en-US" altLang="zh-TW" dirty="0"/>
          </a:p>
          <a:p>
            <a:pPr lvl="1"/>
            <a:r>
              <a:rPr lang="zh-TW" altLang="en-US" dirty="0"/>
              <a:t>網頁開啟時，請分別彈出一個對話視窗，提示使用者輸入數字，提示文字請顯示</a:t>
            </a:r>
            <a:r>
              <a:rPr lang="en-US" altLang="zh-TW" dirty="0"/>
              <a:t>”</a:t>
            </a:r>
            <a:r>
              <a:rPr lang="zh-TW" altLang="en-US" dirty="0"/>
              <a:t>請輸入數字</a:t>
            </a:r>
            <a:r>
              <a:rPr lang="en-US" altLang="zh-TW" dirty="0"/>
              <a:t>A”</a:t>
            </a:r>
            <a:r>
              <a:rPr lang="zh-TW" altLang="en-US" dirty="0"/>
              <a:t>，</a:t>
            </a:r>
            <a:r>
              <a:rPr lang="en-US" altLang="zh-TW" dirty="0"/>
              <a:t> ”</a:t>
            </a:r>
            <a:r>
              <a:rPr lang="zh-TW" altLang="en-US" dirty="0"/>
              <a:t>請輸入數字</a:t>
            </a:r>
            <a:r>
              <a:rPr lang="en-US" altLang="zh-TW" dirty="0"/>
              <a:t>B”</a:t>
            </a:r>
          </a:p>
          <a:p>
            <a:pPr lvl="1"/>
            <a:r>
              <a:rPr lang="zh-TW" altLang="en-US" dirty="0"/>
              <a:t>請在網頁上顯示輸入時的兩個數字</a:t>
            </a:r>
            <a:r>
              <a:rPr lang="en-US" altLang="zh-TW" dirty="0"/>
              <a:t>”</a:t>
            </a:r>
            <a:r>
              <a:rPr lang="zh-TW" altLang="en-US" dirty="0"/>
              <a:t>型態</a:t>
            </a:r>
            <a:r>
              <a:rPr lang="en-US" altLang="zh-TW" dirty="0"/>
              <a:t>”</a:t>
            </a:r>
          </a:p>
          <a:p>
            <a:pPr lvl="1"/>
            <a:r>
              <a:rPr lang="zh-TW" altLang="en-US" dirty="0"/>
              <a:t>請將這兩個數字分別進行，轉換成整數並分別進行 加、減、乘、除的計算，將結果顯示於網頁上，如圖式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470" r="4108" b="5411"/>
          <a:stretch/>
        </p:blipFill>
        <p:spPr>
          <a:xfrm>
            <a:off x="8053330" y="645572"/>
            <a:ext cx="3227942" cy="15578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017" r="-1"/>
          <a:stretch/>
        </p:blipFill>
        <p:spPr>
          <a:xfrm>
            <a:off x="8053330" y="2416340"/>
            <a:ext cx="3362268" cy="15901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715" y="4219460"/>
            <a:ext cx="3707429" cy="25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2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PUST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7FF1850B-E897-4479-B685-BC669325B16D}" vid="{468F29F9-E5DA-42B4-8230-02A228C083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NPUST2018</Template>
  <TotalTime>2401</TotalTime>
  <Words>6477</Words>
  <Application>Microsoft Office PowerPoint</Application>
  <PresentationFormat>寬螢幕</PresentationFormat>
  <Paragraphs>860</Paragraphs>
  <Slides>97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7" baseType="lpstr">
      <vt:lpstr>Arial Unicode MS</vt:lpstr>
      <vt:lpstr>微軟正黑體</vt:lpstr>
      <vt:lpstr>Arial</vt:lpstr>
      <vt:lpstr>Arial Black</vt:lpstr>
      <vt:lpstr>Calibri</vt:lpstr>
      <vt:lpstr>Century Gothic</vt:lpstr>
      <vt:lpstr>Consolas</vt:lpstr>
      <vt:lpstr>Times New Roman</vt:lpstr>
      <vt:lpstr>Wingdings</vt:lpstr>
      <vt:lpstr>NPUST2018</vt:lpstr>
      <vt:lpstr>JavaScript 基本語法</vt:lpstr>
      <vt:lpstr>JavaScript從0開始</vt:lpstr>
      <vt:lpstr>網頁物件</vt:lpstr>
      <vt:lpstr>JavaScript如何運作</vt:lpstr>
      <vt:lpstr>HTML 元素</vt:lpstr>
      <vt:lpstr>CSS樣式</vt:lpstr>
      <vt:lpstr>撰寫程式碼之前</vt:lpstr>
      <vt:lpstr>任務 VS 步驟</vt:lpstr>
      <vt:lpstr>從步驟到程式碼</vt:lpstr>
      <vt:lpstr>物件與特性</vt:lpstr>
      <vt:lpstr>物件與特性</vt:lpstr>
      <vt:lpstr>事件(Event)與方法(method)</vt:lpstr>
      <vt:lpstr>粽合上述所有資訊</vt:lpstr>
      <vt:lpstr>JavaScript基本語法</vt:lpstr>
      <vt:lpstr>JavaScript的撰寫</vt:lpstr>
      <vt:lpstr>JavaScript的撰寫</vt:lpstr>
      <vt:lpstr>JavaScript的撰寫</vt:lpstr>
      <vt:lpstr>程式碼的註解</vt:lpstr>
      <vt:lpstr>JavaScript的撰寫</vt:lpstr>
      <vt:lpstr>JavaScript撰寫的位置</vt:lpstr>
      <vt:lpstr>JavaScript撰寫的位置</vt:lpstr>
      <vt:lpstr>JavaScript的執行方法</vt:lpstr>
      <vt:lpstr>練習一 hello JS</vt:lpstr>
      <vt:lpstr>變數宣告</vt:lpstr>
      <vt:lpstr>變數</vt:lpstr>
      <vt:lpstr>變數宣告</vt:lpstr>
      <vt:lpstr>變數宣告</vt:lpstr>
      <vt:lpstr>變數宣告</vt:lpstr>
      <vt:lpstr>變數宣告</vt:lpstr>
      <vt:lpstr>另一個變數宣告指令-let</vt:lpstr>
      <vt:lpstr>JavaScript的變數命名原則</vt:lpstr>
      <vt:lpstr>JavaScript的變數命名原則</vt:lpstr>
      <vt:lpstr>JavaScript的保留字</vt:lpstr>
      <vt:lpstr>宣告常數</vt:lpstr>
      <vt:lpstr>練習二 變數與顯示資料</vt:lpstr>
      <vt:lpstr>練習三 document.write</vt:lpstr>
      <vt:lpstr>資料型別</vt:lpstr>
      <vt:lpstr>JavaScript  資料型別</vt:lpstr>
      <vt:lpstr>資料型別</vt:lpstr>
      <vt:lpstr>數值</vt:lpstr>
      <vt:lpstr>字串 (string)</vt:lpstr>
      <vt:lpstr>字串 (string)-跳脫字元</vt:lpstr>
      <vt:lpstr>字串 (string)-跳脫字元</vt:lpstr>
      <vt:lpstr>樣板字串 (Template Strings)</vt:lpstr>
      <vt:lpstr>陣列(Array)</vt:lpstr>
      <vt:lpstr>陣列(Array)</vt:lpstr>
      <vt:lpstr>陣列(Array)</vt:lpstr>
      <vt:lpstr>物件 (object)</vt:lpstr>
      <vt:lpstr>物件 (object)</vt:lpstr>
      <vt:lpstr>函數(Function)</vt:lpstr>
      <vt:lpstr>其他資料型別</vt:lpstr>
      <vt:lpstr>練習四</vt:lpstr>
      <vt:lpstr>運算子</vt:lpstr>
      <vt:lpstr>運算子(operators)</vt:lpstr>
      <vt:lpstr>運算子(operators)</vt:lpstr>
      <vt:lpstr>運算子-算數運算子</vt:lpstr>
      <vt:lpstr>運算子-算數運算子</vt:lpstr>
      <vt:lpstr>遞增/ 遞減運算子 </vt:lpstr>
      <vt:lpstr>算術運算子-遞增和遞減運算</vt:lpstr>
      <vt:lpstr>小數點的計算</vt:lpstr>
      <vt:lpstr>練習五 運算子</vt:lpstr>
      <vt:lpstr>運算子-指派運算子</vt:lpstr>
      <vt:lpstr>指派運算子(Assignment Operators)</vt:lpstr>
      <vt:lpstr>解構指派</vt:lpstr>
      <vt:lpstr>解構指派(陣列)</vt:lpstr>
      <vt:lpstr>解構指派(陣列)</vt:lpstr>
      <vt:lpstr>解構指派(物件)</vt:lpstr>
      <vt:lpstr>解構指派(物件)</vt:lpstr>
      <vt:lpstr>解構指派(物件)</vt:lpstr>
      <vt:lpstr>練習六 指派運算子</vt:lpstr>
      <vt:lpstr>運算子-比較運算子</vt:lpstr>
      <vt:lpstr>比較運算子</vt:lpstr>
      <vt:lpstr>比較運算子</vt:lpstr>
      <vt:lpstr>比較運算子(=)</vt:lpstr>
      <vt:lpstr>比較運算子(== vs ===)</vt:lpstr>
      <vt:lpstr>條件運算子(?:)</vt:lpstr>
      <vt:lpstr>練習七 比較運算子</vt:lpstr>
      <vt:lpstr>運算子-其他運算子</vt:lpstr>
      <vt:lpstr>邏輯運算子</vt:lpstr>
      <vt:lpstr>邏輯運算子</vt:lpstr>
      <vt:lpstr>位元運算子</vt:lpstr>
      <vt:lpstr>其他運算子</vt:lpstr>
      <vt:lpstr>其他運算子- delete</vt:lpstr>
      <vt:lpstr>其他運算子- delete</vt:lpstr>
      <vt:lpstr>其他運算子- typeof</vt:lpstr>
      <vt:lpstr>運算子的優先順序 </vt:lpstr>
      <vt:lpstr>運算子的結合規則</vt:lpstr>
      <vt:lpstr>運算子的結合規則</vt:lpstr>
      <vt:lpstr>練習八– 運算子綜合練習</vt:lpstr>
      <vt:lpstr>資料轉型</vt:lpstr>
      <vt:lpstr>資料型態的強制轉換</vt:lpstr>
      <vt:lpstr>資料型態的轉換函數-1</vt:lpstr>
      <vt:lpstr>補充:windows物件-alert()</vt:lpstr>
      <vt:lpstr>補充:windows物件-prompt()</vt:lpstr>
      <vt:lpstr>補充:windows物件-prompt()</vt:lpstr>
      <vt:lpstr>補充:String or Int</vt:lpstr>
      <vt:lpstr>練習九 資料型別轉換(重要練習)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HY Lin</dc:creator>
  <cp:lastModifiedBy>明軒 吳</cp:lastModifiedBy>
  <cp:revision>163</cp:revision>
  <dcterms:created xsi:type="dcterms:W3CDTF">2015-04-23T13:02:01Z</dcterms:created>
  <dcterms:modified xsi:type="dcterms:W3CDTF">2020-03-20T03:43:29Z</dcterms:modified>
</cp:coreProperties>
</file>